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3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3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2023/12/5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2023/12/5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.jpeg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50.png"/><Relationship Id="rId11" Type="http://schemas.openxmlformats.org/officeDocument/2006/relationships/image" Target="../media/image3.jpeg"/><Relationship Id="rId5" Type="http://schemas.openxmlformats.org/officeDocument/2006/relationships/image" Target="../media/image49.png"/><Relationship Id="rId10" Type="http://schemas.openxmlformats.org/officeDocument/2006/relationships/image" Target="../media/image53.png"/><Relationship Id="rId4" Type="http://schemas.openxmlformats.org/officeDocument/2006/relationships/image" Target="../media/image48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jpeg"/><Relationship Id="rId7" Type="http://schemas.openxmlformats.org/officeDocument/2006/relationships/image" Target="../media/image18.png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7.jpeg"/><Relationship Id="rId11" Type="http://schemas.openxmlformats.org/officeDocument/2006/relationships/image" Target="../media/image8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jpeg"/><Relationship Id="rId7" Type="http://schemas.openxmlformats.org/officeDocument/2006/relationships/image" Target="../media/image32.png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31.png"/><Relationship Id="rId11" Type="http://schemas.openxmlformats.org/officeDocument/2006/relationships/image" Target="../media/image8.png"/><Relationship Id="rId5" Type="http://schemas.openxmlformats.org/officeDocument/2006/relationships/image" Target="../media/image15.png"/><Relationship Id="rId10" Type="http://schemas.openxmlformats.org/officeDocument/2006/relationships/image" Target="../media/image35.jpe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45.png"/><Relationship Id="rId3" Type="http://schemas.openxmlformats.org/officeDocument/2006/relationships/image" Target="../media/image4.jpeg"/><Relationship Id="rId7" Type="http://schemas.openxmlformats.org/officeDocument/2006/relationships/image" Target="../media/image41.png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.jpeg"/><Relationship Id="rId1" Type="http://schemas.openxmlformats.org/officeDocument/2006/relationships/tags" Target="../tags/tag10.xml"/><Relationship Id="rId6" Type="http://schemas.openxmlformats.org/officeDocument/2006/relationships/image" Target="../media/image40.png"/><Relationship Id="rId11" Type="http://schemas.openxmlformats.org/officeDocument/2006/relationships/image" Target="../media/image43.png"/><Relationship Id="rId5" Type="http://schemas.openxmlformats.org/officeDocument/2006/relationships/image" Target="../media/image39.png"/><Relationship Id="rId15" Type="http://schemas.openxmlformats.org/officeDocument/2006/relationships/image" Target="../media/image47.png"/><Relationship Id="rId10" Type="http://schemas.openxmlformats.org/officeDocument/2006/relationships/image" Target="../media/image8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Relationship Id="rId1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EEE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4" name="rect"/>
          <p:cNvSpPr/>
          <p:nvPr/>
        </p:nvSpPr>
        <p:spPr>
          <a:xfrm>
            <a:off x="291464" y="21907"/>
            <a:ext cx="11866880" cy="6828929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21590"/>
            <a:ext cx="12191365" cy="6876415"/>
          </a:xfrm>
          <a:prstGeom prst="rect">
            <a:avLst/>
          </a:prstGeom>
        </p:spPr>
      </p:pic>
      <p:sp>
        <p:nvSpPr>
          <p:cNvPr id="8" name="textbox 8"/>
          <p:cNvSpPr/>
          <p:nvPr/>
        </p:nvSpPr>
        <p:spPr>
          <a:xfrm>
            <a:off x="5425440" y="1454785"/>
            <a:ext cx="6151880" cy="35071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5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3000"/>
              </a:lnSpc>
            </a:pPr>
            <a:r>
              <a:rPr lang="en-US" sz="5300" b="1" kern="0" spc="80" dirty="0">
                <a:solidFill>
                  <a:srgbClr val="00409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Self illuminated traffic </a:t>
            </a:r>
            <a:r>
              <a:rPr sz="5300" b="1" kern="0" spc="80" dirty="0">
                <a:solidFill>
                  <a:srgbClr val="00409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signs</a:t>
            </a:r>
          </a:p>
          <a:p>
            <a:pPr marL="12700" algn="l" rtl="0" eaLnBrk="0">
              <a:lnSpc>
                <a:spcPct val="93000"/>
              </a:lnSpc>
            </a:pPr>
            <a:endParaRPr sz="5300" b="1" kern="0" spc="80" dirty="0">
              <a:solidFill>
                <a:srgbClr val="004098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3000"/>
              </a:lnSpc>
            </a:pPr>
            <a:r>
              <a:rPr lang="en-US" sz="4400" kern="0" spc="60" dirty="0">
                <a:solidFill>
                  <a:srgbClr val="00409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4400" kern="0" spc="60" dirty="0">
                <a:solidFill>
                  <a:srgbClr val="004098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Typical application</a:t>
            </a:r>
          </a:p>
          <a:p>
            <a:pPr marL="12700" algn="l" rtl="0" eaLnBrk="0">
              <a:lnSpc>
                <a:spcPct val="93000"/>
              </a:lnSpc>
            </a:pPr>
            <a:endParaRPr lang="en-US" sz="4400" kern="0" spc="60" dirty="0">
              <a:solidFill>
                <a:srgbClr val="004098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469695" y="5410618"/>
            <a:ext cx="4441830" cy="127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469695" y="5789167"/>
            <a:ext cx="4441830" cy="12700"/>
          </a:xfrm>
          <a:prstGeom prst="rect">
            <a:avLst/>
          </a:prstGeom>
        </p:spPr>
      </p:pic>
      <p:pic>
        <p:nvPicPr>
          <p:cNvPr id="5" name="图片 4" descr="22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9128760" y="-4445"/>
            <a:ext cx="3062605" cy="8680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picture 3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-635" y="-19050"/>
            <a:ext cx="12192000" cy="6858000"/>
          </a:xfrm>
          <a:prstGeom prst="rect">
            <a:avLst/>
          </a:prstGeom>
        </p:spPr>
      </p:pic>
      <p:pic>
        <p:nvPicPr>
          <p:cNvPr id="328" name="picture 3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515795" y="2074856"/>
            <a:ext cx="3722229" cy="2018938"/>
          </a:xfrm>
          <a:prstGeom prst="rect">
            <a:avLst/>
          </a:prstGeom>
        </p:spPr>
      </p:pic>
      <p:pic>
        <p:nvPicPr>
          <p:cNvPr id="330" name="picture 3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333167" y="3554963"/>
            <a:ext cx="3832814" cy="2178718"/>
          </a:xfrm>
          <a:prstGeom prst="rect">
            <a:avLst/>
          </a:prstGeom>
        </p:spPr>
      </p:pic>
      <p:pic>
        <p:nvPicPr>
          <p:cNvPr id="332" name="picture 3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618490" y="4085907"/>
            <a:ext cx="10807064" cy="2460625"/>
          </a:xfrm>
          <a:prstGeom prst="rect">
            <a:avLst/>
          </a:prstGeom>
        </p:spPr>
      </p:pic>
      <p:pic>
        <p:nvPicPr>
          <p:cNvPr id="334" name="picture 3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565884" y="964956"/>
            <a:ext cx="3854266" cy="2179142"/>
          </a:xfrm>
          <a:prstGeom prst="rect">
            <a:avLst/>
          </a:prstGeom>
        </p:spPr>
      </p:pic>
      <p:sp>
        <p:nvSpPr>
          <p:cNvPr id="336" name="path"/>
          <p:cNvSpPr/>
          <p:nvPr/>
        </p:nvSpPr>
        <p:spPr>
          <a:xfrm>
            <a:off x="0" y="-19050"/>
            <a:ext cx="9162288" cy="864107"/>
          </a:xfrm>
          <a:custGeom>
            <a:avLst/>
            <a:gdLst/>
            <a:ahLst/>
            <a:cxnLst/>
            <a:rect l="0" t="0" r="0" b="0"/>
            <a:pathLst>
              <a:path w="14428" h="1360">
                <a:moveTo>
                  <a:pt x="0" y="0"/>
                </a:moveTo>
                <a:lnTo>
                  <a:pt x="14428" y="0"/>
                </a:lnTo>
                <a:lnTo>
                  <a:pt x="14428" y="1360"/>
                </a:lnTo>
                <a:lnTo>
                  <a:pt x="0" y="1360"/>
                </a:lnTo>
                <a:lnTo>
                  <a:pt x="0" y="0"/>
                </a:lnTo>
                <a:close/>
              </a:path>
            </a:pathLst>
          </a:custGeom>
          <a:solidFill>
            <a:srgbClr val="34495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" name="group 2"/>
          <p:cNvGrpSpPr/>
          <p:nvPr/>
        </p:nvGrpSpPr>
        <p:grpSpPr>
          <a:xfrm rot="21600000">
            <a:off x="8472838" y="1047750"/>
            <a:ext cx="3445698" cy="2526665"/>
            <a:chOff x="0" y="-12507"/>
            <a:chExt cx="3048000" cy="1990665"/>
          </a:xfrm>
        </p:grpSpPr>
        <p:pic>
          <p:nvPicPr>
            <p:cNvPr id="338" name="picture 33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21600000">
              <a:off x="0" y="0"/>
              <a:ext cx="3048000" cy="1945639"/>
            </a:xfrm>
            <a:prstGeom prst="rect">
              <a:avLst/>
            </a:prstGeom>
          </p:spPr>
        </p:pic>
        <p:sp>
          <p:nvSpPr>
            <p:cNvPr id="340" name="textbox 340"/>
            <p:cNvSpPr/>
            <p:nvPr/>
          </p:nvSpPr>
          <p:spPr>
            <a:xfrm>
              <a:off x="34264" y="-12507"/>
              <a:ext cx="2990540" cy="1990665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05000"/>
                </a:lnSpc>
              </a:pPr>
              <a:endParaRPr lang="en-US" altLang="en-US" sz="1000" dirty="0"/>
            </a:p>
            <a:p>
              <a:pPr algn="l" rtl="0" eaLnBrk="0">
                <a:lnSpc>
                  <a:spcPct val="105000"/>
                </a:lnSpc>
              </a:pPr>
              <a:r>
                <a:rPr sz="1500" b="1" kern="0" spc="90" dirty="0">
                  <a:solidFill>
                    <a:srgbClr val="40404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The application of the luminous sign can not only be full</a:t>
              </a:r>
              <a:endParaRPr lang="en-US" altLang="en-US" sz="1500" dirty="0"/>
            </a:p>
            <a:p>
              <a:pPr marL="198755" algn="l" rtl="0" eaLnBrk="0">
                <a:lnSpc>
                  <a:spcPct val="96000"/>
                </a:lnSpc>
                <a:spcBef>
                  <a:spcPts val="1155"/>
                </a:spcBef>
              </a:pPr>
              <a:r>
                <a:rPr sz="1500" b="1" kern="0" spc="90" dirty="0">
                  <a:solidFill>
                    <a:srgbClr val="40404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Foot drivers' demand for route guidance,</a:t>
              </a:r>
              <a:endParaRPr lang="en-US" altLang="en-US" sz="1500" dirty="0"/>
            </a:p>
            <a:p>
              <a:pPr marL="198120" algn="l" rtl="0" eaLnBrk="0">
                <a:lnSpc>
                  <a:spcPct val="96000"/>
                </a:lnSpc>
                <a:spcBef>
                  <a:spcPts val="1150"/>
                </a:spcBef>
              </a:pPr>
              <a:r>
                <a:rPr sz="1500" b="1" kern="0" spc="100" dirty="0">
                  <a:solidFill>
                    <a:srgbClr val="40404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It can also help managers with road communication</a:t>
              </a:r>
              <a:endParaRPr lang="en-US" altLang="en-US" sz="1500" dirty="0"/>
            </a:p>
            <a:p>
              <a:pPr algn="l" rtl="0" eaLnBrk="0">
                <a:lnSpc>
                  <a:spcPct val="106000"/>
                </a:lnSpc>
              </a:pPr>
              <a:endParaRPr lang="en-US" altLang="en-US" sz="900" dirty="0"/>
            </a:p>
            <a:p>
              <a:pPr algn="l" rtl="0" eaLnBrk="0">
                <a:lnSpc>
                  <a:spcPct val="6000"/>
                </a:lnSpc>
              </a:pPr>
              <a:endParaRPr lang="en-US" altLang="en-US" sz="100" dirty="0"/>
            </a:p>
            <a:p>
              <a:pPr marL="198755" algn="l" rtl="0" eaLnBrk="0">
                <a:lnSpc>
                  <a:spcPct val="96000"/>
                </a:lnSpc>
              </a:pPr>
              <a:r>
                <a:rPr sz="1500" b="1" kern="0" spc="80" dirty="0">
                  <a:solidFill>
                    <a:srgbClr val="40404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Macro-control of the flow.</a:t>
              </a:r>
              <a:endParaRPr lang="en-US" altLang="en-US" sz="1500" dirty="0"/>
            </a:p>
          </p:txBody>
        </p:sp>
      </p:grpSp>
      <p:sp>
        <p:nvSpPr>
          <p:cNvPr id="342" name="textbox 342"/>
          <p:cNvSpPr/>
          <p:nvPr/>
        </p:nvSpPr>
        <p:spPr>
          <a:xfrm>
            <a:off x="4846955" y="1097915"/>
            <a:ext cx="3298825" cy="11017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300" b="1" kern="0" spc="90" dirty="0">
                <a:solidFill>
                  <a:srgbClr val="A6A6A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Other application scenarios</a:t>
            </a:r>
            <a:endParaRPr lang="en-US" altLang="en-US" sz="2300" dirty="0"/>
          </a:p>
          <a:p>
            <a:pPr algn="l" rtl="0" eaLnBrk="0">
              <a:lnSpc>
                <a:spcPct val="125000"/>
              </a:lnSpc>
            </a:pPr>
            <a:endParaRPr lang="en-US" altLang="en-US" sz="1000" dirty="0"/>
          </a:p>
          <a:p>
            <a:pPr algn="l" rtl="0" eaLnBrk="0">
              <a:lnSpc>
                <a:spcPct val="105000"/>
              </a:lnSpc>
            </a:pPr>
            <a:endParaRPr lang="en-US" altLang="en-US" sz="900" dirty="0"/>
          </a:p>
          <a:p>
            <a:pPr algn="r" rtl="0" eaLnBrk="0">
              <a:lnSpc>
                <a:spcPct val="69000"/>
              </a:lnSpc>
              <a:spcBef>
                <a:spcPts val="5"/>
              </a:spcBef>
            </a:pPr>
            <a:r>
              <a:rPr sz="3800" kern="0" spc="-350" dirty="0">
                <a:ln w="14510" cap="flat" cmpd="sng">
                  <a:solidFill>
                    <a:srgbClr val="4D4D4D">
                      <a:alpha val="100000"/>
                    </a:srgbClr>
                  </a:solidFill>
                  <a:prstDash val="solid"/>
                  <a:bevel/>
                </a:ln>
                <a:solidFill>
                  <a:srgbClr val="4D4D4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</a:t>
            </a:r>
            <a:endParaRPr lang="en-US" altLang="en-US" sz="3800" dirty="0"/>
          </a:p>
        </p:txBody>
      </p:sp>
      <p:sp>
        <p:nvSpPr>
          <p:cNvPr id="344" name="textbox 344"/>
          <p:cNvSpPr/>
          <p:nvPr/>
        </p:nvSpPr>
        <p:spPr>
          <a:xfrm>
            <a:off x="780628" y="5314652"/>
            <a:ext cx="3474720" cy="5918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1500" b="1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 Node-level path guidance, to the important far node travel</a:t>
            </a:r>
            <a:endParaRPr lang="en-US" altLang="en-US" sz="1500" dirty="0"/>
          </a:p>
          <a:p>
            <a:pPr marL="20320" algn="l" rtl="0" eaLnBrk="0">
              <a:lnSpc>
                <a:spcPts val="2770"/>
              </a:lnSpc>
            </a:pPr>
            <a:r>
              <a:rPr sz="1500" b="1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Time and road traffic status are the main display information</a:t>
            </a:r>
            <a:endParaRPr lang="en-US" altLang="en-US" sz="1500" dirty="0"/>
          </a:p>
        </p:txBody>
      </p:sp>
      <p:sp>
        <p:nvSpPr>
          <p:cNvPr id="346" name="rect"/>
          <p:cNvSpPr/>
          <p:nvPr/>
        </p:nvSpPr>
        <p:spPr>
          <a:xfrm>
            <a:off x="0" y="6701027"/>
            <a:ext cx="12192000" cy="156971"/>
          </a:xfrm>
          <a:prstGeom prst="rect">
            <a:avLst/>
          </a:prstGeom>
          <a:solidFill>
            <a:srgbClr val="004098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8" name="textbox 348"/>
          <p:cNvSpPr/>
          <p:nvPr/>
        </p:nvSpPr>
        <p:spPr>
          <a:xfrm>
            <a:off x="747028" y="4093776"/>
            <a:ext cx="3272790" cy="5918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3335" algn="l" rtl="0" eaLnBrk="0">
              <a:lnSpc>
                <a:spcPct val="94000"/>
              </a:lnSpc>
            </a:pPr>
            <a:r>
              <a:rPr sz="1500" b="1" kern="0" spc="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 Road network level line induction, with the road name and road</a:t>
            </a:r>
          </a:p>
          <a:p>
            <a:pPr marL="13335" algn="l" rtl="0" eaLnBrk="0">
              <a:lnSpc>
                <a:spcPct val="94000"/>
              </a:lnSpc>
            </a:pPr>
            <a:r>
              <a:rPr sz="1500" b="1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Road congestion status is the main display information.</a:t>
            </a:r>
            <a:endParaRPr lang="en-US" altLang="en-US" sz="1500" dirty="0"/>
          </a:p>
        </p:txBody>
      </p:sp>
      <p:sp>
        <p:nvSpPr>
          <p:cNvPr id="350" name="textbox 350"/>
          <p:cNvSpPr/>
          <p:nvPr/>
        </p:nvSpPr>
        <p:spPr>
          <a:xfrm>
            <a:off x="4600788" y="5323109"/>
            <a:ext cx="3271520" cy="5911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1500" b="1" kern="0" spc="7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 Intersection level line guide, to the node place names and below</a:t>
            </a:r>
            <a:endParaRPr lang="en-US" altLang="en-US" sz="1500" dirty="0"/>
          </a:p>
          <a:p>
            <a:pPr marL="13335" algn="l" rtl="0" eaLnBrk="0">
              <a:lnSpc>
                <a:spcPts val="2770"/>
              </a:lnSpc>
            </a:pPr>
            <a:r>
              <a:rPr sz="1500" b="1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The congestion status at a road intersection is the main display information</a:t>
            </a:r>
            <a:endParaRPr lang="en-US" altLang="en-US" sz="1500" dirty="0"/>
          </a:p>
        </p:txBody>
      </p:sp>
      <p:sp>
        <p:nvSpPr>
          <p:cNvPr id="352" name="textbox 352"/>
          <p:cNvSpPr/>
          <p:nvPr/>
        </p:nvSpPr>
        <p:spPr>
          <a:xfrm>
            <a:off x="764222" y="300672"/>
            <a:ext cx="1903095" cy="5549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lang="en-US" altLang="en-US" sz="500" dirty="0"/>
          </a:p>
          <a:p>
            <a:pPr marL="135890" algn="l" rtl="0" eaLnBrk="0">
              <a:lnSpc>
                <a:spcPct val="88000"/>
              </a:lnSpc>
              <a:spcBef>
                <a:spcPts val="5"/>
              </a:spcBef>
              <a:tabLst>
                <a:tab pos="428625" algn="l"/>
              </a:tabLst>
            </a:pPr>
            <a:r>
              <a:rPr sz="2700" b="1" kern="0" spc="-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PAGE  10</a:t>
            </a:r>
            <a:endParaRPr lang="en-US" altLang="en-US" sz="2700" dirty="0"/>
          </a:p>
        </p:txBody>
      </p:sp>
      <p:pic>
        <p:nvPicPr>
          <p:cNvPr id="354" name="picture 35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776922" y="313372"/>
            <a:ext cx="123824" cy="451485"/>
          </a:xfrm>
          <a:prstGeom prst="rect">
            <a:avLst/>
          </a:prstGeom>
        </p:spPr>
      </p:pic>
      <p:sp>
        <p:nvSpPr>
          <p:cNvPr id="356" name="textbox 356"/>
          <p:cNvSpPr/>
          <p:nvPr/>
        </p:nvSpPr>
        <p:spPr>
          <a:xfrm>
            <a:off x="4472920" y="4298559"/>
            <a:ext cx="3348990" cy="3041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2000" kern="0" spc="-20" dirty="0">
                <a:solidFill>
                  <a:srgbClr val="4026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▲ Wenzhou · Release of traffic information on different paths</a:t>
            </a:r>
            <a:endParaRPr lang="en-US" altLang="en-US" sz="2000" dirty="0"/>
          </a:p>
        </p:txBody>
      </p:sp>
      <p:sp>
        <p:nvSpPr>
          <p:cNvPr id="358" name="textbox 358"/>
          <p:cNvSpPr/>
          <p:nvPr/>
        </p:nvSpPr>
        <p:spPr>
          <a:xfrm>
            <a:off x="763770" y="3253708"/>
            <a:ext cx="3094989" cy="3028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2000" kern="0" spc="-30" dirty="0">
                <a:solidFill>
                  <a:srgbClr val="4026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▲ Guiyang · Road network level traffic information release</a:t>
            </a:r>
            <a:endParaRPr lang="en-US" altLang="en-US" sz="2000" dirty="0"/>
          </a:p>
        </p:txBody>
      </p:sp>
      <p:sp>
        <p:nvSpPr>
          <p:cNvPr id="360" name="textbox 360"/>
          <p:cNvSpPr/>
          <p:nvPr/>
        </p:nvSpPr>
        <p:spPr>
          <a:xfrm>
            <a:off x="8287822" y="5733419"/>
            <a:ext cx="3094989" cy="3035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2000" kern="0" spc="-30" dirty="0">
                <a:solidFill>
                  <a:srgbClr val="4026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▲ Qionghai · Road intersection level traffic information release</a:t>
            </a:r>
            <a:endParaRPr lang="en-US" altLang="en-US" sz="2000" dirty="0"/>
          </a:p>
        </p:txBody>
      </p:sp>
      <p:sp>
        <p:nvSpPr>
          <p:cNvPr id="364" name="textbox 364"/>
          <p:cNvSpPr/>
          <p:nvPr/>
        </p:nvSpPr>
        <p:spPr>
          <a:xfrm>
            <a:off x="3801535" y="1098104"/>
            <a:ext cx="466725" cy="4273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7000"/>
              </a:lnSpc>
            </a:pPr>
            <a:endParaRPr lang="en-US" altLang="en-US" sz="100" dirty="0"/>
          </a:p>
          <a:p>
            <a:pPr algn="r" rtl="0" eaLnBrk="0">
              <a:lnSpc>
                <a:spcPct val="69000"/>
              </a:lnSpc>
            </a:pPr>
            <a:r>
              <a:rPr sz="3800" kern="0" spc="-340" dirty="0">
                <a:ln w="14510" cap="flat" cmpd="sng">
                  <a:solidFill>
                    <a:srgbClr val="4D4D4D">
                      <a:alpha val="100000"/>
                    </a:srgbClr>
                  </a:solidFill>
                  <a:prstDash val="solid"/>
                  <a:bevel/>
                </a:ln>
                <a:solidFill>
                  <a:srgbClr val="4D4D4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</a:t>
            </a:r>
            <a:endParaRPr lang="en-US" altLang="en-US" sz="3800" dirty="0"/>
          </a:p>
        </p:txBody>
      </p:sp>
      <p:sp>
        <p:nvSpPr>
          <p:cNvPr id="366" name="textbox 366"/>
          <p:cNvSpPr/>
          <p:nvPr/>
        </p:nvSpPr>
        <p:spPr>
          <a:xfrm>
            <a:off x="11406802" y="3555553"/>
            <a:ext cx="466090" cy="4273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7000"/>
              </a:lnSpc>
            </a:pPr>
            <a:endParaRPr lang="en-US" altLang="en-US" sz="100" dirty="0"/>
          </a:p>
          <a:p>
            <a:pPr algn="r" rtl="0" eaLnBrk="0">
              <a:lnSpc>
                <a:spcPct val="69000"/>
              </a:lnSpc>
            </a:pPr>
            <a:r>
              <a:rPr sz="3800" kern="0" spc="-350" dirty="0">
                <a:ln w="14510" cap="flat" cmpd="sng">
                  <a:solidFill>
                    <a:srgbClr val="4D4D4D">
                      <a:alpha val="100000"/>
                    </a:srgbClr>
                  </a:solidFill>
                  <a:prstDash val="solid"/>
                  <a:bevel/>
                </a:ln>
                <a:solidFill>
                  <a:srgbClr val="4D4D4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</a:t>
            </a:r>
            <a:endParaRPr lang="en-US" altLang="en-US" sz="3800" dirty="0"/>
          </a:p>
        </p:txBody>
      </p:sp>
      <p:pic>
        <p:nvPicPr>
          <p:cNvPr id="370" name="picture 37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590867" y="4093463"/>
            <a:ext cx="41909" cy="2407107"/>
          </a:xfrm>
          <a:prstGeom prst="rect">
            <a:avLst/>
          </a:prstGeom>
        </p:spPr>
      </p:pic>
      <p:sp>
        <p:nvSpPr>
          <p:cNvPr id="374" name="path"/>
          <p:cNvSpPr/>
          <p:nvPr/>
        </p:nvSpPr>
        <p:spPr>
          <a:xfrm>
            <a:off x="10586910" y="336257"/>
            <a:ext cx="45708" cy="45897"/>
          </a:xfrm>
          <a:custGeom>
            <a:avLst/>
            <a:gdLst/>
            <a:ahLst/>
            <a:cxnLst/>
            <a:rect l="0" t="0" r="0" b="0"/>
            <a:pathLst>
              <a:path w="71" h="72">
                <a:moveTo>
                  <a:pt x="58" y="58"/>
                </a:moveTo>
                <a:cubicBezTo>
                  <a:pt x="47" y="58"/>
                  <a:pt x="47" y="58"/>
                  <a:pt x="47" y="58"/>
                </a:cubicBezTo>
                <a:cubicBezTo>
                  <a:pt x="37" y="37"/>
                  <a:pt x="37" y="37"/>
                  <a:pt x="37" y="37"/>
                </a:cubicBezTo>
                <a:cubicBezTo>
                  <a:pt x="27" y="37"/>
                  <a:pt x="27" y="37"/>
                  <a:pt x="27" y="37"/>
                </a:cubicBezTo>
                <a:cubicBezTo>
                  <a:pt x="27" y="58"/>
                  <a:pt x="27" y="58"/>
                  <a:pt x="27" y="58"/>
                </a:cubicBezTo>
                <a:cubicBezTo>
                  <a:pt x="20" y="58"/>
                  <a:pt x="20" y="58"/>
                  <a:pt x="20" y="58"/>
                </a:cubicBezTo>
                <a:cubicBezTo>
                  <a:pt x="20" y="13"/>
                  <a:pt x="20" y="13"/>
                  <a:pt x="20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41" y="13"/>
                  <a:pt x="47" y="13"/>
                  <a:pt x="51" y="17"/>
                </a:cubicBezTo>
                <a:cubicBezTo>
                  <a:pt x="54" y="17"/>
                  <a:pt x="54" y="20"/>
                  <a:pt x="54" y="27"/>
                </a:cubicBezTo>
                <a:cubicBezTo>
                  <a:pt x="54" y="30"/>
                  <a:pt x="54" y="30"/>
                  <a:pt x="51" y="34"/>
                </a:cubicBezTo>
                <a:cubicBezTo>
                  <a:pt x="51" y="37"/>
                  <a:pt x="47" y="37"/>
                  <a:pt x="44" y="37"/>
                </a:cubicBezTo>
                <a:lnTo>
                  <a:pt x="58" y="58"/>
                </a:lnTo>
                <a:close/>
                <a:moveTo>
                  <a:pt x="47" y="27"/>
                </a:moveTo>
                <a:cubicBezTo>
                  <a:pt x="47" y="24"/>
                  <a:pt x="47" y="20"/>
                  <a:pt x="44" y="20"/>
                </a:cubicBezTo>
                <a:cubicBezTo>
                  <a:pt x="41" y="20"/>
                  <a:pt x="41" y="17"/>
                  <a:pt x="34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34"/>
                  <a:pt x="27" y="34"/>
                  <a:pt x="27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41" y="34"/>
                  <a:pt x="41" y="34"/>
                  <a:pt x="44" y="30"/>
                </a:cubicBezTo>
                <a:cubicBezTo>
                  <a:pt x="47" y="30"/>
                  <a:pt x="47" y="30"/>
                  <a:pt x="47" y="27"/>
                </a:cubicBezTo>
              </a:path>
              <a:path w="71" h="72">
                <a:moveTo>
                  <a:pt x="37" y="0"/>
                </a:moveTo>
                <a:cubicBezTo>
                  <a:pt x="17" y="0"/>
                  <a:pt x="0" y="17"/>
                  <a:pt x="0" y="34"/>
                </a:cubicBezTo>
                <a:cubicBezTo>
                  <a:pt x="0" y="55"/>
                  <a:pt x="17" y="72"/>
                  <a:pt x="37" y="72"/>
                </a:cubicBezTo>
                <a:cubicBezTo>
                  <a:pt x="54" y="72"/>
                  <a:pt x="71" y="55"/>
                  <a:pt x="71" y="34"/>
                </a:cubicBezTo>
                <a:cubicBezTo>
                  <a:pt x="71" y="17"/>
                  <a:pt x="54" y="0"/>
                  <a:pt x="37" y="0"/>
                </a:cubicBezTo>
                <a:moveTo>
                  <a:pt x="37" y="68"/>
                </a:moveTo>
                <a:cubicBezTo>
                  <a:pt x="20" y="68"/>
                  <a:pt x="3" y="55"/>
                  <a:pt x="3" y="34"/>
                </a:cubicBezTo>
                <a:cubicBezTo>
                  <a:pt x="3" y="17"/>
                  <a:pt x="20" y="3"/>
                  <a:pt x="37" y="3"/>
                </a:cubicBezTo>
                <a:cubicBezTo>
                  <a:pt x="54" y="3"/>
                  <a:pt x="68" y="17"/>
                  <a:pt x="68" y="34"/>
                </a:cubicBezTo>
                <a:cubicBezTo>
                  <a:pt x="68" y="55"/>
                  <a:pt x="54" y="68"/>
                  <a:pt x="37" y="68"/>
                </a:cubicBezTo>
              </a:path>
            </a:pathLst>
          </a:custGeom>
          <a:solidFill>
            <a:srgbClr val="004098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" name="图片 4" descr="22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128760" y="-4445"/>
            <a:ext cx="3062605" cy="8680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18598" y="2367802"/>
            <a:ext cx="3942990" cy="2919074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8263761" y="2294773"/>
            <a:ext cx="3426038" cy="2871020"/>
          </a:xfrm>
          <a:prstGeom prst="rect">
            <a:avLst/>
          </a:prstGeom>
        </p:spPr>
      </p:pic>
      <p:sp>
        <p:nvSpPr>
          <p:cNvPr id="26" name="path"/>
          <p:cNvSpPr/>
          <p:nvPr/>
        </p:nvSpPr>
        <p:spPr>
          <a:xfrm>
            <a:off x="0" y="9143"/>
            <a:ext cx="9162288" cy="864108"/>
          </a:xfrm>
          <a:custGeom>
            <a:avLst/>
            <a:gdLst/>
            <a:ahLst/>
            <a:cxnLst/>
            <a:rect l="0" t="0" r="0" b="0"/>
            <a:pathLst>
              <a:path w="14428" h="1360">
                <a:moveTo>
                  <a:pt x="0" y="0"/>
                </a:moveTo>
                <a:lnTo>
                  <a:pt x="14428" y="0"/>
                </a:lnTo>
                <a:lnTo>
                  <a:pt x="14428" y="1360"/>
                </a:lnTo>
                <a:lnTo>
                  <a:pt x="0" y="1360"/>
                </a:lnTo>
                <a:lnTo>
                  <a:pt x="0" y="0"/>
                </a:lnTo>
                <a:close/>
              </a:path>
            </a:pathLst>
          </a:custGeom>
          <a:solidFill>
            <a:srgbClr val="34495E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" name="textbox 28"/>
          <p:cNvSpPr/>
          <p:nvPr/>
        </p:nvSpPr>
        <p:spPr>
          <a:xfrm>
            <a:off x="821715" y="1321612"/>
            <a:ext cx="10311765" cy="6635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algn="r" rtl="0" eaLnBrk="0">
              <a:lnSpc>
                <a:spcPct val="88000"/>
              </a:lnSpc>
            </a:pPr>
            <a:r>
              <a:rPr sz="1700" kern="0" spc="30" dirty="0">
                <a:solidFill>
                  <a:srgbClr val="4D4D4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 Full </a:t>
            </a:r>
            <a:r>
              <a:rPr lang="en-US" sz="1700" kern="0" spc="30" dirty="0">
                <a:solidFill>
                  <a:srgbClr val="4D4D4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transparent</a:t>
            </a:r>
            <a:r>
              <a:rPr sz="1700" kern="0" spc="30" dirty="0">
                <a:solidFill>
                  <a:srgbClr val="4D4D4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semi-</a:t>
            </a:r>
            <a:r>
              <a:rPr lang="en-US" sz="1700" kern="0" spc="30" dirty="0">
                <a:solidFill>
                  <a:srgbClr val="4D4D4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transparent</a:t>
            </a:r>
            <a:r>
              <a:rPr sz="1700" kern="0" spc="30" dirty="0">
                <a:solidFill>
                  <a:srgbClr val="4D4D4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 dot matrix, network type full series, multi-scene, multi-purpose luminous sign, give full consideration of technology-economy,</a:t>
            </a:r>
            <a:endParaRPr lang="en-US" altLang="en-US" sz="1700" dirty="0"/>
          </a:p>
          <a:p>
            <a:pPr marL="12700" algn="l" rtl="0" eaLnBrk="0">
              <a:lnSpc>
                <a:spcPts val="3235"/>
              </a:lnSpc>
            </a:pPr>
            <a:r>
              <a:rPr sz="1700" kern="0" spc="70" dirty="0">
                <a:solidFill>
                  <a:srgbClr val="4D4D4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Cost-benefit, facing the characteristics and needs of urban roads, roads and rural roads.</a:t>
            </a:r>
            <a:endParaRPr lang="en-US" altLang="en-US" sz="1700" dirty="0"/>
          </a:p>
        </p:txBody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5192788" y="2275082"/>
            <a:ext cx="2177276" cy="2883097"/>
          </a:xfrm>
          <a:prstGeom prst="rect">
            <a:avLst/>
          </a:prstGeom>
        </p:spPr>
      </p:pic>
      <p:sp>
        <p:nvSpPr>
          <p:cNvPr id="32" name="rect"/>
          <p:cNvSpPr/>
          <p:nvPr/>
        </p:nvSpPr>
        <p:spPr>
          <a:xfrm>
            <a:off x="0" y="6701027"/>
            <a:ext cx="12192000" cy="156971"/>
          </a:xfrm>
          <a:prstGeom prst="rect">
            <a:avLst/>
          </a:prstGeom>
          <a:solidFill>
            <a:srgbClr val="004098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4" name="textbox 34"/>
          <p:cNvSpPr/>
          <p:nvPr/>
        </p:nvSpPr>
        <p:spPr>
          <a:xfrm>
            <a:off x="764222" y="300672"/>
            <a:ext cx="1684020" cy="5549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5000"/>
              </a:lnSpc>
            </a:pPr>
            <a:endParaRPr lang="en-US" altLang="en-US" sz="500" dirty="0"/>
          </a:p>
          <a:p>
            <a:pPr marL="135890" algn="l" rtl="0" eaLnBrk="0">
              <a:lnSpc>
                <a:spcPct val="88000"/>
              </a:lnSpc>
              <a:spcBef>
                <a:spcPts val="5"/>
              </a:spcBef>
              <a:tabLst>
                <a:tab pos="428625" algn="l"/>
              </a:tabLst>
            </a:pPr>
            <a:r>
              <a:rPr sz="2700" b="1" kern="0" spc="-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PAGE  1</a:t>
            </a:r>
            <a:endParaRPr lang="en-US" altLang="en-US" sz="2700" dirty="0"/>
          </a:p>
        </p:txBody>
      </p:sp>
      <p:pic>
        <p:nvPicPr>
          <p:cNvPr id="36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776922" y="313372"/>
            <a:ext cx="123824" cy="451485"/>
          </a:xfrm>
          <a:prstGeom prst="rect">
            <a:avLst/>
          </a:prstGeom>
        </p:spPr>
      </p:pic>
      <p:sp>
        <p:nvSpPr>
          <p:cNvPr id="38" name="textbox 38"/>
          <p:cNvSpPr/>
          <p:nvPr/>
        </p:nvSpPr>
        <p:spPr>
          <a:xfrm>
            <a:off x="709650" y="5329694"/>
            <a:ext cx="2992754" cy="2743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700" b="1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Semi-</a:t>
            </a:r>
            <a:r>
              <a:rPr lang="en-US" sz="1700" b="1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transparent</a:t>
            </a:r>
            <a:r>
              <a:rPr sz="1700" b="1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and full</a:t>
            </a:r>
            <a:r>
              <a:rPr lang="en-US" sz="1700" b="1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transparent</a:t>
            </a:r>
            <a:r>
              <a:rPr sz="1700" b="1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1700" b="1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self illuminated sign</a:t>
            </a:r>
          </a:p>
        </p:txBody>
      </p:sp>
      <p:sp>
        <p:nvSpPr>
          <p:cNvPr id="40" name="textbox 40"/>
          <p:cNvSpPr/>
          <p:nvPr/>
        </p:nvSpPr>
        <p:spPr>
          <a:xfrm>
            <a:off x="8429510" y="5393689"/>
            <a:ext cx="2306954" cy="2736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700" b="1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Intelligent network </a:t>
            </a:r>
            <a:r>
              <a:rPr lang="en-US" sz="1700" b="1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self illuminated sign</a:t>
            </a:r>
          </a:p>
        </p:txBody>
      </p:sp>
      <p:sp>
        <p:nvSpPr>
          <p:cNvPr id="42" name="textbox 42"/>
          <p:cNvSpPr/>
          <p:nvPr/>
        </p:nvSpPr>
        <p:spPr>
          <a:xfrm>
            <a:off x="5208930" y="5399913"/>
            <a:ext cx="2078989" cy="2743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700" b="1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Dot-matrix </a:t>
            </a:r>
            <a:r>
              <a:rPr lang="en-US" sz="1700" b="1" kern="0" spc="9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self illuminated sign</a:t>
            </a:r>
          </a:p>
        </p:txBody>
      </p:sp>
      <p:pic>
        <p:nvPicPr>
          <p:cNvPr id="48" name="picture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626109" y="6314033"/>
            <a:ext cx="3106496" cy="29209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8429497" y="6281826"/>
            <a:ext cx="2841256" cy="26758"/>
          </a:xfrm>
          <a:prstGeom prst="rect">
            <a:avLst/>
          </a:prstGeom>
        </p:spPr>
      </p:pic>
      <p:pic>
        <p:nvPicPr>
          <p:cNvPr id="54" name="picture 5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5192903" y="6308585"/>
            <a:ext cx="2274392" cy="24130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615670" y="5329428"/>
            <a:ext cx="17779" cy="619188"/>
          </a:xfrm>
          <a:prstGeom prst="rect">
            <a:avLst/>
          </a:prstGeom>
        </p:spPr>
      </p:pic>
      <p:pic>
        <p:nvPicPr>
          <p:cNvPr id="58" name="picture 5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8337905" y="5295150"/>
            <a:ext cx="17780" cy="618540"/>
          </a:xfrm>
          <a:prstGeom prst="rect">
            <a:avLst/>
          </a:prstGeom>
        </p:spPr>
      </p:pic>
      <p:pic>
        <p:nvPicPr>
          <p:cNvPr id="60" name="picture 6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5115915" y="5318011"/>
            <a:ext cx="17780" cy="618540"/>
          </a:xfrm>
          <a:prstGeom prst="rect">
            <a:avLst/>
          </a:prstGeom>
        </p:spPr>
      </p:pic>
      <p:sp>
        <p:nvSpPr>
          <p:cNvPr id="62" name="path"/>
          <p:cNvSpPr/>
          <p:nvPr/>
        </p:nvSpPr>
        <p:spPr>
          <a:xfrm>
            <a:off x="10586910" y="336257"/>
            <a:ext cx="45708" cy="45897"/>
          </a:xfrm>
          <a:custGeom>
            <a:avLst/>
            <a:gdLst/>
            <a:ahLst/>
            <a:cxnLst/>
            <a:rect l="0" t="0" r="0" b="0"/>
            <a:pathLst>
              <a:path w="71" h="72">
                <a:moveTo>
                  <a:pt x="58" y="58"/>
                </a:moveTo>
                <a:cubicBezTo>
                  <a:pt x="47" y="58"/>
                  <a:pt x="47" y="58"/>
                  <a:pt x="47" y="58"/>
                </a:cubicBezTo>
                <a:cubicBezTo>
                  <a:pt x="37" y="37"/>
                  <a:pt x="37" y="37"/>
                  <a:pt x="37" y="37"/>
                </a:cubicBezTo>
                <a:cubicBezTo>
                  <a:pt x="27" y="37"/>
                  <a:pt x="27" y="37"/>
                  <a:pt x="27" y="37"/>
                </a:cubicBezTo>
                <a:cubicBezTo>
                  <a:pt x="27" y="58"/>
                  <a:pt x="27" y="58"/>
                  <a:pt x="27" y="58"/>
                </a:cubicBezTo>
                <a:cubicBezTo>
                  <a:pt x="20" y="58"/>
                  <a:pt x="20" y="58"/>
                  <a:pt x="20" y="58"/>
                </a:cubicBezTo>
                <a:cubicBezTo>
                  <a:pt x="20" y="13"/>
                  <a:pt x="20" y="13"/>
                  <a:pt x="20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41" y="13"/>
                  <a:pt x="47" y="13"/>
                  <a:pt x="51" y="17"/>
                </a:cubicBezTo>
                <a:cubicBezTo>
                  <a:pt x="54" y="17"/>
                  <a:pt x="54" y="20"/>
                  <a:pt x="54" y="27"/>
                </a:cubicBezTo>
                <a:cubicBezTo>
                  <a:pt x="54" y="30"/>
                  <a:pt x="54" y="30"/>
                  <a:pt x="51" y="34"/>
                </a:cubicBezTo>
                <a:cubicBezTo>
                  <a:pt x="51" y="37"/>
                  <a:pt x="47" y="37"/>
                  <a:pt x="44" y="37"/>
                </a:cubicBezTo>
                <a:lnTo>
                  <a:pt x="58" y="58"/>
                </a:lnTo>
                <a:close/>
                <a:moveTo>
                  <a:pt x="47" y="27"/>
                </a:moveTo>
                <a:cubicBezTo>
                  <a:pt x="47" y="24"/>
                  <a:pt x="47" y="20"/>
                  <a:pt x="44" y="20"/>
                </a:cubicBezTo>
                <a:cubicBezTo>
                  <a:pt x="41" y="20"/>
                  <a:pt x="41" y="17"/>
                  <a:pt x="34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34"/>
                  <a:pt x="27" y="34"/>
                  <a:pt x="27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41" y="34"/>
                  <a:pt x="41" y="34"/>
                  <a:pt x="44" y="30"/>
                </a:cubicBezTo>
                <a:cubicBezTo>
                  <a:pt x="47" y="30"/>
                  <a:pt x="47" y="30"/>
                  <a:pt x="47" y="27"/>
                </a:cubicBezTo>
              </a:path>
              <a:path w="71" h="72">
                <a:moveTo>
                  <a:pt x="37" y="0"/>
                </a:moveTo>
                <a:cubicBezTo>
                  <a:pt x="17" y="0"/>
                  <a:pt x="0" y="17"/>
                  <a:pt x="0" y="34"/>
                </a:cubicBezTo>
                <a:cubicBezTo>
                  <a:pt x="0" y="55"/>
                  <a:pt x="17" y="72"/>
                  <a:pt x="37" y="72"/>
                </a:cubicBezTo>
                <a:cubicBezTo>
                  <a:pt x="54" y="72"/>
                  <a:pt x="71" y="55"/>
                  <a:pt x="71" y="34"/>
                </a:cubicBezTo>
                <a:cubicBezTo>
                  <a:pt x="71" y="17"/>
                  <a:pt x="54" y="0"/>
                  <a:pt x="37" y="0"/>
                </a:cubicBezTo>
                <a:moveTo>
                  <a:pt x="37" y="68"/>
                </a:moveTo>
                <a:cubicBezTo>
                  <a:pt x="20" y="68"/>
                  <a:pt x="3" y="55"/>
                  <a:pt x="3" y="34"/>
                </a:cubicBezTo>
                <a:cubicBezTo>
                  <a:pt x="3" y="17"/>
                  <a:pt x="20" y="3"/>
                  <a:pt x="37" y="3"/>
                </a:cubicBezTo>
                <a:cubicBezTo>
                  <a:pt x="54" y="3"/>
                  <a:pt x="68" y="17"/>
                  <a:pt x="68" y="34"/>
                </a:cubicBezTo>
                <a:cubicBezTo>
                  <a:pt x="68" y="55"/>
                  <a:pt x="54" y="68"/>
                  <a:pt x="37" y="68"/>
                </a:cubicBezTo>
              </a:path>
            </a:pathLst>
          </a:custGeom>
          <a:solidFill>
            <a:srgbClr val="004098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" name="图片 4" descr="22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9128760" y="-4445"/>
            <a:ext cx="3062605" cy="8680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-4445"/>
            <a:ext cx="12192000" cy="6858000"/>
          </a:xfrm>
          <a:prstGeom prst="rect">
            <a:avLst/>
          </a:prstGeom>
        </p:spPr>
      </p:pic>
      <p:pic>
        <p:nvPicPr>
          <p:cNvPr id="66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0" y="0"/>
            <a:ext cx="9162288" cy="859535"/>
          </a:xfrm>
          <a:prstGeom prst="rect">
            <a:avLst/>
          </a:prstGeom>
        </p:spPr>
      </p:pic>
      <p:pic>
        <p:nvPicPr>
          <p:cNvPr id="68" name="picture 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17490" y="2580845"/>
            <a:ext cx="2897765" cy="2172864"/>
          </a:xfrm>
          <a:prstGeom prst="rect">
            <a:avLst/>
          </a:prstGeom>
        </p:spPr>
      </p:pic>
      <p:pic>
        <p:nvPicPr>
          <p:cNvPr id="70" name="picture 7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184135" y="2514600"/>
            <a:ext cx="2138171" cy="2851403"/>
          </a:xfrm>
          <a:prstGeom prst="rect">
            <a:avLst/>
          </a:prstGeom>
        </p:spPr>
      </p:pic>
      <p:sp>
        <p:nvSpPr>
          <p:cNvPr id="72" name="textbox 72"/>
          <p:cNvSpPr/>
          <p:nvPr/>
        </p:nvSpPr>
        <p:spPr>
          <a:xfrm>
            <a:off x="900137" y="1160233"/>
            <a:ext cx="10027284" cy="4279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12700" algn="l" rtl="0" eaLnBrk="0">
              <a:lnSpc>
                <a:spcPts val="3165"/>
              </a:lnSpc>
            </a:pPr>
            <a:r>
              <a:rPr sz="2300" b="1" kern="0" spc="60" dirty="0">
                <a:solidFill>
                  <a:srgbClr val="0070C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It has been demonstrated in more than 30 expressways in 106 cities in 28 provinces (autonomous regions and municipalities directly under the Central Government)</a:t>
            </a:r>
            <a:endParaRPr lang="en-US" altLang="en-US" sz="2300" dirty="0"/>
          </a:p>
        </p:txBody>
      </p:sp>
      <p:pic>
        <p:nvPicPr>
          <p:cNvPr id="74" name="picture 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9526418" y="2486852"/>
            <a:ext cx="1991397" cy="1674566"/>
          </a:xfrm>
          <a:prstGeom prst="rect">
            <a:avLst/>
          </a:prstGeom>
        </p:spPr>
      </p:pic>
      <p:pic>
        <p:nvPicPr>
          <p:cNvPr id="76" name="picture 7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4756871" y="4205452"/>
            <a:ext cx="1670174" cy="1313751"/>
          </a:xfrm>
          <a:prstGeom prst="rect">
            <a:avLst/>
          </a:prstGeom>
        </p:spPr>
      </p:pic>
      <p:pic>
        <p:nvPicPr>
          <p:cNvPr id="78" name="picture 7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9534144" y="4247388"/>
            <a:ext cx="1926335" cy="1118616"/>
          </a:xfrm>
          <a:prstGeom prst="rect">
            <a:avLst/>
          </a:prstGeom>
        </p:spPr>
      </p:pic>
      <p:pic>
        <p:nvPicPr>
          <p:cNvPr id="80" name="picture 8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4737317" y="2471522"/>
            <a:ext cx="1654013" cy="1260283"/>
          </a:xfrm>
          <a:prstGeom prst="rect">
            <a:avLst/>
          </a:prstGeom>
        </p:spPr>
      </p:pic>
      <p:sp>
        <p:nvSpPr>
          <p:cNvPr id="82" name="rect"/>
          <p:cNvSpPr/>
          <p:nvPr/>
        </p:nvSpPr>
        <p:spPr>
          <a:xfrm>
            <a:off x="0" y="6701027"/>
            <a:ext cx="12192000" cy="156971"/>
          </a:xfrm>
          <a:prstGeom prst="rect">
            <a:avLst/>
          </a:prstGeom>
          <a:solidFill>
            <a:srgbClr val="004098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4" name="textbox 84"/>
          <p:cNvSpPr/>
          <p:nvPr/>
        </p:nvSpPr>
        <p:spPr>
          <a:xfrm>
            <a:off x="1027925" y="5083085"/>
            <a:ext cx="2733675" cy="3752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lang="en-US" altLang="en-US" sz="300" dirty="0"/>
          </a:p>
          <a:p>
            <a:pPr marL="12700" algn="l" rtl="0" eaLnBrk="0">
              <a:lnSpc>
                <a:spcPct val="96000"/>
              </a:lnSpc>
            </a:pPr>
            <a:r>
              <a:rPr sz="1600" kern="0" spc="-10" dirty="0">
                <a:solidFill>
                  <a:srgbClr val="4D4D4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Supporting transportation projects of Xiongan New Area —— Beijing-Xiong, Jingde and Rongwu expressways</a:t>
            </a:r>
            <a:endParaRPr lang="en-US" altLang="en-US" sz="1600" kern="0" spc="-10" dirty="0">
              <a:solidFill>
                <a:srgbClr val="4D4D4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6" name="textbox 86"/>
          <p:cNvSpPr/>
          <p:nvPr/>
        </p:nvSpPr>
        <p:spPr>
          <a:xfrm>
            <a:off x="764222" y="300672"/>
            <a:ext cx="1684020" cy="5549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lang="en-US" altLang="en-US" sz="500" dirty="0"/>
          </a:p>
          <a:p>
            <a:pPr marL="135890" algn="l" rtl="0" eaLnBrk="0">
              <a:lnSpc>
                <a:spcPct val="87000"/>
              </a:lnSpc>
              <a:spcBef>
                <a:spcPts val="0"/>
              </a:spcBef>
              <a:tabLst>
                <a:tab pos="428625" algn="l"/>
              </a:tabLst>
            </a:pPr>
            <a:r>
              <a:rPr sz="2700" b="1" kern="0" spc="-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PAGE  2</a:t>
            </a:r>
            <a:endParaRPr lang="en-US" altLang="en-US" sz="2700" dirty="0"/>
          </a:p>
        </p:txBody>
      </p:sp>
      <p:pic>
        <p:nvPicPr>
          <p:cNvPr id="88" name="picture 8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776922" y="313372"/>
            <a:ext cx="123824" cy="451485"/>
          </a:xfrm>
          <a:prstGeom prst="rect">
            <a:avLst/>
          </a:prstGeom>
        </p:spPr>
      </p:pic>
      <p:sp>
        <p:nvSpPr>
          <p:cNvPr id="92" name="textbox 92"/>
          <p:cNvSpPr/>
          <p:nvPr/>
        </p:nvSpPr>
        <p:spPr>
          <a:xfrm>
            <a:off x="4740910" y="3731895"/>
            <a:ext cx="2027555" cy="3003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lang="en-US" altLang="en-US" sz="300" dirty="0"/>
          </a:p>
          <a:p>
            <a:pPr marL="12700" algn="l" rtl="0" eaLnBrk="0">
              <a:lnSpc>
                <a:spcPct val="91000"/>
              </a:lnSpc>
            </a:pPr>
            <a:r>
              <a:rPr sz="1600" kern="0" spc="-10" dirty="0">
                <a:solidFill>
                  <a:srgbClr val="4D4D4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Jiaxing Expressway </a:t>
            </a:r>
            <a:endParaRPr lang="en-US" altLang="en-US" sz="1600" kern="0" spc="-10" dirty="0">
              <a:solidFill>
                <a:srgbClr val="4D4D4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4" name="rect"/>
          <p:cNvSpPr/>
          <p:nvPr/>
        </p:nvSpPr>
        <p:spPr>
          <a:xfrm>
            <a:off x="4271251" y="2540774"/>
            <a:ext cx="53975" cy="2951886"/>
          </a:xfrm>
          <a:prstGeom prst="rect">
            <a:avLst/>
          </a:prstGeom>
          <a:solidFill>
            <a:srgbClr val="01527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6" name="rect"/>
          <p:cNvSpPr/>
          <p:nvPr/>
        </p:nvSpPr>
        <p:spPr>
          <a:xfrm>
            <a:off x="6787350" y="2567305"/>
            <a:ext cx="53974" cy="2951886"/>
          </a:xfrm>
          <a:prstGeom prst="rect">
            <a:avLst/>
          </a:prstGeom>
          <a:solidFill>
            <a:srgbClr val="01527F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0" name="textbox 100"/>
          <p:cNvSpPr/>
          <p:nvPr/>
        </p:nvSpPr>
        <p:spPr>
          <a:xfrm>
            <a:off x="7225665" y="5497195"/>
            <a:ext cx="2055495" cy="4184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300" dirty="0"/>
          </a:p>
          <a:p>
            <a:pPr marL="12700" algn="l" rtl="0" eaLnBrk="0">
              <a:lnSpc>
                <a:spcPct val="91000"/>
              </a:lnSpc>
            </a:pPr>
            <a:r>
              <a:rPr sz="1600" kern="0" spc="-10" dirty="0">
                <a:solidFill>
                  <a:srgbClr val="4D4D4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Xi'an Xiaozhai Cross</a:t>
            </a:r>
            <a:endParaRPr lang="en-US" altLang="en-US" sz="1600" kern="0" spc="-10" dirty="0">
              <a:solidFill>
                <a:srgbClr val="4D4D4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2" name="textbox 102"/>
          <p:cNvSpPr/>
          <p:nvPr/>
        </p:nvSpPr>
        <p:spPr>
          <a:xfrm>
            <a:off x="9613900" y="5492750"/>
            <a:ext cx="1759585" cy="7219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300" dirty="0"/>
          </a:p>
          <a:p>
            <a:pPr marL="12700" algn="l" rtl="0" eaLnBrk="0">
              <a:lnSpc>
                <a:spcPct val="91000"/>
              </a:lnSpc>
            </a:pPr>
            <a:r>
              <a:rPr sz="1600" kern="0" spc="-10" dirty="0">
                <a:solidFill>
                  <a:srgbClr val="4D4D4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Hunde Avenue, Guangzhou</a:t>
            </a:r>
            <a:endParaRPr lang="en-US" altLang="en-US" sz="1600" kern="0" spc="-10" dirty="0">
              <a:solidFill>
                <a:srgbClr val="4D4D4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4" name="textbox 104"/>
          <p:cNvSpPr/>
          <p:nvPr/>
        </p:nvSpPr>
        <p:spPr>
          <a:xfrm>
            <a:off x="4742180" y="5497195"/>
            <a:ext cx="1626870" cy="6197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300" dirty="0"/>
          </a:p>
          <a:p>
            <a:pPr marL="12700" algn="l" rtl="0" eaLnBrk="0">
              <a:lnSpc>
                <a:spcPct val="91000"/>
              </a:lnSpc>
            </a:pPr>
            <a:r>
              <a:rPr sz="1600" kern="0" spc="-10" dirty="0">
                <a:solidFill>
                  <a:srgbClr val="4D4D4D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Shanghai North Cross Channel</a:t>
            </a:r>
            <a:endParaRPr lang="en-US" altLang="en-US" sz="1600" kern="0" spc="-10" dirty="0">
              <a:solidFill>
                <a:srgbClr val="4D4D4D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8" name="path"/>
          <p:cNvSpPr/>
          <p:nvPr/>
        </p:nvSpPr>
        <p:spPr>
          <a:xfrm>
            <a:off x="10586910" y="336257"/>
            <a:ext cx="45708" cy="45897"/>
          </a:xfrm>
          <a:custGeom>
            <a:avLst/>
            <a:gdLst/>
            <a:ahLst/>
            <a:cxnLst/>
            <a:rect l="0" t="0" r="0" b="0"/>
            <a:pathLst>
              <a:path w="71" h="72">
                <a:moveTo>
                  <a:pt x="58" y="58"/>
                </a:moveTo>
                <a:cubicBezTo>
                  <a:pt x="47" y="58"/>
                  <a:pt x="47" y="58"/>
                  <a:pt x="47" y="58"/>
                </a:cubicBezTo>
                <a:cubicBezTo>
                  <a:pt x="37" y="37"/>
                  <a:pt x="37" y="37"/>
                  <a:pt x="37" y="37"/>
                </a:cubicBezTo>
                <a:cubicBezTo>
                  <a:pt x="27" y="37"/>
                  <a:pt x="27" y="37"/>
                  <a:pt x="27" y="37"/>
                </a:cubicBezTo>
                <a:cubicBezTo>
                  <a:pt x="27" y="58"/>
                  <a:pt x="27" y="58"/>
                  <a:pt x="27" y="58"/>
                </a:cubicBezTo>
                <a:cubicBezTo>
                  <a:pt x="20" y="58"/>
                  <a:pt x="20" y="58"/>
                  <a:pt x="20" y="58"/>
                </a:cubicBezTo>
                <a:cubicBezTo>
                  <a:pt x="20" y="13"/>
                  <a:pt x="20" y="13"/>
                  <a:pt x="20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41" y="13"/>
                  <a:pt x="47" y="13"/>
                  <a:pt x="51" y="17"/>
                </a:cubicBezTo>
                <a:cubicBezTo>
                  <a:pt x="54" y="17"/>
                  <a:pt x="54" y="20"/>
                  <a:pt x="54" y="27"/>
                </a:cubicBezTo>
                <a:cubicBezTo>
                  <a:pt x="54" y="30"/>
                  <a:pt x="54" y="30"/>
                  <a:pt x="51" y="34"/>
                </a:cubicBezTo>
                <a:cubicBezTo>
                  <a:pt x="51" y="37"/>
                  <a:pt x="47" y="37"/>
                  <a:pt x="44" y="37"/>
                </a:cubicBezTo>
                <a:lnTo>
                  <a:pt x="58" y="58"/>
                </a:lnTo>
                <a:close/>
                <a:moveTo>
                  <a:pt x="47" y="27"/>
                </a:moveTo>
                <a:cubicBezTo>
                  <a:pt x="47" y="24"/>
                  <a:pt x="47" y="20"/>
                  <a:pt x="44" y="20"/>
                </a:cubicBezTo>
                <a:cubicBezTo>
                  <a:pt x="41" y="20"/>
                  <a:pt x="41" y="17"/>
                  <a:pt x="34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34"/>
                  <a:pt x="27" y="34"/>
                  <a:pt x="27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41" y="34"/>
                  <a:pt x="41" y="34"/>
                  <a:pt x="44" y="30"/>
                </a:cubicBezTo>
                <a:cubicBezTo>
                  <a:pt x="47" y="30"/>
                  <a:pt x="47" y="30"/>
                  <a:pt x="47" y="27"/>
                </a:cubicBezTo>
              </a:path>
              <a:path w="71" h="72">
                <a:moveTo>
                  <a:pt x="37" y="0"/>
                </a:moveTo>
                <a:cubicBezTo>
                  <a:pt x="17" y="0"/>
                  <a:pt x="0" y="17"/>
                  <a:pt x="0" y="34"/>
                </a:cubicBezTo>
                <a:cubicBezTo>
                  <a:pt x="0" y="55"/>
                  <a:pt x="17" y="72"/>
                  <a:pt x="37" y="72"/>
                </a:cubicBezTo>
                <a:cubicBezTo>
                  <a:pt x="54" y="72"/>
                  <a:pt x="71" y="55"/>
                  <a:pt x="71" y="34"/>
                </a:cubicBezTo>
                <a:cubicBezTo>
                  <a:pt x="71" y="17"/>
                  <a:pt x="54" y="0"/>
                  <a:pt x="37" y="0"/>
                </a:cubicBezTo>
                <a:moveTo>
                  <a:pt x="37" y="68"/>
                </a:moveTo>
                <a:cubicBezTo>
                  <a:pt x="20" y="68"/>
                  <a:pt x="3" y="55"/>
                  <a:pt x="3" y="34"/>
                </a:cubicBezTo>
                <a:cubicBezTo>
                  <a:pt x="3" y="17"/>
                  <a:pt x="20" y="3"/>
                  <a:pt x="37" y="3"/>
                </a:cubicBezTo>
                <a:cubicBezTo>
                  <a:pt x="54" y="3"/>
                  <a:pt x="68" y="17"/>
                  <a:pt x="68" y="34"/>
                </a:cubicBezTo>
                <a:cubicBezTo>
                  <a:pt x="68" y="55"/>
                  <a:pt x="54" y="68"/>
                  <a:pt x="37" y="68"/>
                </a:cubicBezTo>
              </a:path>
            </a:pathLst>
          </a:custGeom>
          <a:solidFill>
            <a:srgbClr val="004098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" name="图片 4" descr="22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128760" y="-4445"/>
            <a:ext cx="3062605" cy="8680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1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34290"/>
            <a:ext cx="12192000" cy="6858000"/>
          </a:xfrm>
          <a:prstGeom prst="rect">
            <a:avLst/>
          </a:prstGeom>
        </p:spPr>
      </p:pic>
      <p:pic>
        <p:nvPicPr>
          <p:cNvPr id="112" name="picture 1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516336" y="1797002"/>
            <a:ext cx="4783914" cy="3600048"/>
          </a:xfrm>
          <a:prstGeom prst="rect">
            <a:avLst/>
          </a:prstGeom>
        </p:spPr>
      </p:pic>
      <p:pic>
        <p:nvPicPr>
          <p:cNvPr id="114" name="picture 1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064765" y="1796323"/>
            <a:ext cx="4525695" cy="3595642"/>
          </a:xfrm>
          <a:prstGeom prst="rect">
            <a:avLst/>
          </a:prstGeom>
        </p:spPr>
      </p:pic>
      <p:pic>
        <p:nvPicPr>
          <p:cNvPr id="116" name="picture 1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0" y="0"/>
            <a:ext cx="9162288" cy="845820"/>
          </a:xfrm>
          <a:prstGeom prst="rect">
            <a:avLst/>
          </a:prstGeom>
        </p:spPr>
      </p:pic>
      <p:sp>
        <p:nvSpPr>
          <p:cNvPr id="118" name="rect"/>
          <p:cNvSpPr/>
          <p:nvPr/>
        </p:nvSpPr>
        <p:spPr>
          <a:xfrm>
            <a:off x="0" y="6701027"/>
            <a:ext cx="12192000" cy="156971"/>
          </a:xfrm>
          <a:prstGeom prst="rect">
            <a:avLst/>
          </a:prstGeom>
          <a:solidFill>
            <a:srgbClr val="004098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0" name="textbox 120"/>
          <p:cNvSpPr/>
          <p:nvPr/>
        </p:nvSpPr>
        <p:spPr>
          <a:xfrm>
            <a:off x="6522719" y="4945379"/>
            <a:ext cx="4683759" cy="368934"/>
          </a:xfrm>
          <a:prstGeom prst="rect">
            <a:avLst/>
          </a:prstGeom>
          <a:solidFill>
            <a:srgbClr val="404040">
              <a:alpha val="77647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500" dirty="0"/>
          </a:p>
          <a:p>
            <a:pPr marL="93980" algn="l" rtl="0" eaLnBrk="0">
              <a:lnSpc>
                <a:spcPct val="95000"/>
              </a:lnSpc>
              <a:spcBef>
                <a:spcPts val="0"/>
              </a:spcBef>
            </a:pPr>
            <a:r>
              <a:rPr sz="17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Qinhuangdao · Beidaihe District</a:t>
            </a:r>
            <a:endParaRPr lang="en-US" altLang="en-US" sz="1700" dirty="0"/>
          </a:p>
        </p:txBody>
      </p:sp>
      <p:sp>
        <p:nvSpPr>
          <p:cNvPr id="122" name="textbox 122"/>
          <p:cNvSpPr/>
          <p:nvPr/>
        </p:nvSpPr>
        <p:spPr>
          <a:xfrm>
            <a:off x="1069847" y="4945379"/>
            <a:ext cx="4429125" cy="368934"/>
          </a:xfrm>
          <a:prstGeom prst="rect">
            <a:avLst/>
          </a:prstGeom>
          <a:solidFill>
            <a:srgbClr val="404040">
              <a:alpha val="77647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lang="en-US" altLang="en-US" sz="400" dirty="0"/>
          </a:p>
          <a:p>
            <a:pPr marL="94615" algn="l" rtl="0" eaLnBrk="0">
              <a:lnSpc>
                <a:spcPct val="96000"/>
              </a:lnSpc>
              <a:spcBef>
                <a:spcPts val="5"/>
              </a:spcBef>
            </a:pPr>
            <a:r>
              <a:rPr sz="17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Deyang · Jingyang District</a:t>
            </a:r>
            <a:endParaRPr lang="en-US" altLang="en-US" sz="1700" dirty="0"/>
          </a:p>
        </p:txBody>
      </p:sp>
      <p:sp>
        <p:nvSpPr>
          <p:cNvPr id="124" name="textbox 124"/>
          <p:cNvSpPr/>
          <p:nvPr/>
        </p:nvSpPr>
        <p:spPr>
          <a:xfrm>
            <a:off x="764222" y="300672"/>
            <a:ext cx="1684020" cy="5549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lang="en-US" altLang="en-US" sz="500" dirty="0"/>
          </a:p>
          <a:p>
            <a:pPr marL="135890" algn="l" rtl="0" eaLnBrk="0">
              <a:lnSpc>
                <a:spcPct val="87000"/>
              </a:lnSpc>
              <a:spcBef>
                <a:spcPts val="0"/>
              </a:spcBef>
              <a:tabLst>
                <a:tab pos="428625" algn="l"/>
              </a:tabLst>
            </a:pPr>
            <a:r>
              <a:rPr sz="2700" b="1" kern="0" spc="-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PAGE  3</a:t>
            </a:r>
            <a:endParaRPr lang="en-US" altLang="en-US" sz="2700" dirty="0"/>
          </a:p>
        </p:txBody>
      </p:sp>
      <p:pic>
        <p:nvPicPr>
          <p:cNvPr id="126" name="picture 1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776922" y="313372"/>
            <a:ext cx="123824" cy="451485"/>
          </a:xfrm>
          <a:prstGeom prst="rect">
            <a:avLst/>
          </a:prstGeom>
        </p:spPr>
      </p:pic>
      <p:sp>
        <p:nvSpPr>
          <p:cNvPr id="128" name="textbox 128"/>
          <p:cNvSpPr/>
          <p:nvPr/>
        </p:nvSpPr>
        <p:spPr>
          <a:xfrm>
            <a:off x="1064907" y="1095159"/>
            <a:ext cx="1851025" cy="3575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2300" b="1" kern="0" spc="90" dirty="0">
                <a:solidFill>
                  <a:srgbClr val="A6A6A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City road scene</a:t>
            </a:r>
            <a:endParaRPr lang="en-US" altLang="en-US" sz="2300" dirty="0"/>
          </a:p>
        </p:txBody>
      </p:sp>
      <p:sp>
        <p:nvSpPr>
          <p:cNvPr id="130" name="textbox 130"/>
          <p:cNvSpPr/>
          <p:nvPr/>
        </p:nvSpPr>
        <p:spPr>
          <a:xfrm>
            <a:off x="6673634" y="5634196"/>
            <a:ext cx="3045460" cy="2197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The significant visual effect of semi-transparent signs in the evening</a:t>
            </a:r>
            <a:endParaRPr lang="en-US" altLang="en-US" sz="1400" dirty="0"/>
          </a:p>
        </p:txBody>
      </p:sp>
      <p:sp>
        <p:nvSpPr>
          <p:cNvPr id="132" name="textbox 132"/>
          <p:cNvSpPr/>
          <p:nvPr/>
        </p:nvSpPr>
        <p:spPr>
          <a:xfrm>
            <a:off x="1199057" y="5582503"/>
            <a:ext cx="2867660" cy="2209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Semi-permeable sign and urban lighting project complement each other</a:t>
            </a:r>
            <a:endParaRPr lang="en-US" altLang="en-US" sz="1400" dirty="0"/>
          </a:p>
        </p:txBody>
      </p:sp>
      <p:sp>
        <p:nvSpPr>
          <p:cNvPr id="140" name="path"/>
          <p:cNvSpPr/>
          <p:nvPr/>
        </p:nvSpPr>
        <p:spPr>
          <a:xfrm>
            <a:off x="10586910" y="336257"/>
            <a:ext cx="45708" cy="45897"/>
          </a:xfrm>
          <a:custGeom>
            <a:avLst/>
            <a:gdLst/>
            <a:ahLst/>
            <a:cxnLst/>
            <a:rect l="0" t="0" r="0" b="0"/>
            <a:pathLst>
              <a:path w="71" h="72">
                <a:moveTo>
                  <a:pt x="58" y="58"/>
                </a:moveTo>
                <a:cubicBezTo>
                  <a:pt x="47" y="58"/>
                  <a:pt x="47" y="58"/>
                  <a:pt x="47" y="58"/>
                </a:cubicBezTo>
                <a:cubicBezTo>
                  <a:pt x="37" y="37"/>
                  <a:pt x="37" y="37"/>
                  <a:pt x="37" y="37"/>
                </a:cubicBezTo>
                <a:cubicBezTo>
                  <a:pt x="27" y="37"/>
                  <a:pt x="27" y="37"/>
                  <a:pt x="27" y="37"/>
                </a:cubicBezTo>
                <a:cubicBezTo>
                  <a:pt x="27" y="58"/>
                  <a:pt x="27" y="58"/>
                  <a:pt x="27" y="58"/>
                </a:cubicBezTo>
                <a:cubicBezTo>
                  <a:pt x="20" y="58"/>
                  <a:pt x="20" y="58"/>
                  <a:pt x="20" y="58"/>
                </a:cubicBezTo>
                <a:cubicBezTo>
                  <a:pt x="20" y="13"/>
                  <a:pt x="20" y="13"/>
                  <a:pt x="20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41" y="13"/>
                  <a:pt x="47" y="13"/>
                  <a:pt x="51" y="17"/>
                </a:cubicBezTo>
                <a:cubicBezTo>
                  <a:pt x="54" y="17"/>
                  <a:pt x="54" y="20"/>
                  <a:pt x="54" y="27"/>
                </a:cubicBezTo>
                <a:cubicBezTo>
                  <a:pt x="54" y="30"/>
                  <a:pt x="54" y="30"/>
                  <a:pt x="51" y="34"/>
                </a:cubicBezTo>
                <a:cubicBezTo>
                  <a:pt x="51" y="37"/>
                  <a:pt x="47" y="37"/>
                  <a:pt x="44" y="37"/>
                </a:cubicBezTo>
                <a:lnTo>
                  <a:pt x="58" y="58"/>
                </a:lnTo>
                <a:close/>
                <a:moveTo>
                  <a:pt x="47" y="27"/>
                </a:moveTo>
                <a:cubicBezTo>
                  <a:pt x="47" y="24"/>
                  <a:pt x="47" y="20"/>
                  <a:pt x="44" y="20"/>
                </a:cubicBezTo>
                <a:cubicBezTo>
                  <a:pt x="41" y="20"/>
                  <a:pt x="41" y="17"/>
                  <a:pt x="34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34"/>
                  <a:pt x="27" y="34"/>
                  <a:pt x="27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41" y="34"/>
                  <a:pt x="41" y="34"/>
                  <a:pt x="44" y="30"/>
                </a:cubicBezTo>
                <a:cubicBezTo>
                  <a:pt x="47" y="30"/>
                  <a:pt x="47" y="30"/>
                  <a:pt x="47" y="27"/>
                </a:cubicBezTo>
              </a:path>
              <a:path w="71" h="72">
                <a:moveTo>
                  <a:pt x="37" y="0"/>
                </a:moveTo>
                <a:cubicBezTo>
                  <a:pt x="17" y="0"/>
                  <a:pt x="0" y="17"/>
                  <a:pt x="0" y="34"/>
                </a:cubicBezTo>
                <a:cubicBezTo>
                  <a:pt x="0" y="55"/>
                  <a:pt x="17" y="72"/>
                  <a:pt x="37" y="72"/>
                </a:cubicBezTo>
                <a:cubicBezTo>
                  <a:pt x="54" y="72"/>
                  <a:pt x="71" y="55"/>
                  <a:pt x="71" y="34"/>
                </a:cubicBezTo>
                <a:cubicBezTo>
                  <a:pt x="71" y="17"/>
                  <a:pt x="54" y="0"/>
                  <a:pt x="37" y="0"/>
                </a:cubicBezTo>
                <a:moveTo>
                  <a:pt x="37" y="68"/>
                </a:moveTo>
                <a:cubicBezTo>
                  <a:pt x="20" y="68"/>
                  <a:pt x="3" y="55"/>
                  <a:pt x="3" y="34"/>
                </a:cubicBezTo>
                <a:cubicBezTo>
                  <a:pt x="3" y="17"/>
                  <a:pt x="20" y="3"/>
                  <a:pt x="37" y="3"/>
                </a:cubicBezTo>
                <a:cubicBezTo>
                  <a:pt x="54" y="3"/>
                  <a:pt x="68" y="17"/>
                  <a:pt x="68" y="34"/>
                </a:cubicBezTo>
                <a:cubicBezTo>
                  <a:pt x="68" y="55"/>
                  <a:pt x="54" y="68"/>
                  <a:pt x="37" y="68"/>
                </a:cubicBezTo>
              </a:path>
            </a:pathLst>
          </a:custGeom>
          <a:solidFill>
            <a:srgbClr val="004098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" name="图片 4" descr="22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128760" y="-4445"/>
            <a:ext cx="3062605" cy="8680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1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144" name="picture 1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515443" y="1765046"/>
            <a:ext cx="4795975" cy="3587633"/>
          </a:xfrm>
          <a:prstGeom prst="rect">
            <a:avLst/>
          </a:prstGeom>
        </p:spPr>
      </p:pic>
      <p:pic>
        <p:nvPicPr>
          <p:cNvPr id="146" name="picture 1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952612" y="1765262"/>
            <a:ext cx="4726998" cy="3536250"/>
          </a:xfrm>
          <a:prstGeom prst="rect">
            <a:avLst/>
          </a:prstGeom>
        </p:spPr>
      </p:pic>
      <p:pic>
        <p:nvPicPr>
          <p:cNvPr id="148" name="picture 1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0" y="0"/>
            <a:ext cx="9162288" cy="859535"/>
          </a:xfrm>
          <a:prstGeom prst="rect">
            <a:avLst/>
          </a:prstGeom>
        </p:spPr>
      </p:pic>
      <p:sp>
        <p:nvSpPr>
          <p:cNvPr id="150" name="rect"/>
          <p:cNvSpPr/>
          <p:nvPr/>
        </p:nvSpPr>
        <p:spPr>
          <a:xfrm>
            <a:off x="0" y="6701027"/>
            <a:ext cx="12192000" cy="156971"/>
          </a:xfrm>
          <a:prstGeom prst="rect">
            <a:avLst/>
          </a:prstGeom>
          <a:solidFill>
            <a:srgbClr val="004098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2" name="textbox 152"/>
          <p:cNvSpPr/>
          <p:nvPr/>
        </p:nvSpPr>
        <p:spPr>
          <a:xfrm>
            <a:off x="6522719" y="4945379"/>
            <a:ext cx="4683759" cy="368934"/>
          </a:xfrm>
          <a:prstGeom prst="rect">
            <a:avLst/>
          </a:prstGeom>
          <a:solidFill>
            <a:srgbClr val="404040">
              <a:alpha val="77647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500" dirty="0"/>
          </a:p>
          <a:p>
            <a:pPr marL="94615" algn="l" rtl="0" eaLnBrk="0">
              <a:lnSpc>
                <a:spcPct val="95000"/>
              </a:lnSpc>
              <a:spcBef>
                <a:spcPts val="0"/>
              </a:spcBef>
            </a:pPr>
            <a:r>
              <a:rPr sz="17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Wuxi · Smart Transportation Project</a:t>
            </a:r>
            <a:endParaRPr lang="en-US" altLang="en-US" sz="1700" dirty="0"/>
          </a:p>
        </p:txBody>
      </p:sp>
      <p:sp>
        <p:nvSpPr>
          <p:cNvPr id="154" name="textbox 154"/>
          <p:cNvSpPr/>
          <p:nvPr/>
        </p:nvSpPr>
        <p:spPr>
          <a:xfrm>
            <a:off x="960119" y="4945379"/>
            <a:ext cx="4615179" cy="370840"/>
          </a:xfrm>
          <a:prstGeom prst="rect">
            <a:avLst/>
          </a:prstGeom>
          <a:solidFill>
            <a:srgbClr val="404040">
              <a:alpha val="77647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500" dirty="0"/>
          </a:p>
          <a:p>
            <a:pPr marL="97155" algn="l" rtl="0" eaLnBrk="0">
              <a:lnSpc>
                <a:spcPct val="95000"/>
              </a:lnSpc>
              <a:spcBef>
                <a:spcPts val="0"/>
              </a:spcBef>
            </a:pPr>
            <a:r>
              <a:rPr sz="1700" b="1" kern="0" spc="6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Nanjing · Baixia Park</a:t>
            </a:r>
            <a:endParaRPr lang="en-US" altLang="en-US" sz="1700" dirty="0"/>
          </a:p>
        </p:txBody>
      </p:sp>
      <p:sp>
        <p:nvSpPr>
          <p:cNvPr id="156" name="textbox 156"/>
          <p:cNvSpPr/>
          <p:nvPr/>
        </p:nvSpPr>
        <p:spPr>
          <a:xfrm>
            <a:off x="764222" y="300672"/>
            <a:ext cx="1684020" cy="5549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lang="en-US" altLang="en-US" sz="500" dirty="0"/>
          </a:p>
          <a:p>
            <a:pPr marL="135890" algn="l" rtl="0" eaLnBrk="0">
              <a:lnSpc>
                <a:spcPct val="87000"/>
              </a:lnSpc>
              <a:spcBef>
                <a:spcPts val="0"/>
              </a:spcBef>
              <a:tabLst>
                <a:tab pos="428625" algn="l"/>
              </a:tabLst>
            </a:pPr>
            <a:r>
              <a:rPr sz="2700" b="1" kern="0" spc="-4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PAGE  4</a:t>
            </a:r>
            <a:endParaRPr lang="en-US" altLang="en-US" sz="2700" dirty="0"/>
          </a:p>
        </p:txBody>
      </p:sp>
      <p:pic>
        <p:nvPicPr>
          <p:cNvPr id="158" name="picture 1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776922" y="313372"/>
            <a:ext cx="123824" cy="451485"/>
          </a:xfrm>
          <a:prstGeom prst="rect">
            <a:avLst/>
          </a:prstGeom>
        </p:spPr>
      </p:pic>
      <p:sp>
        <p:nvSpPr>
          <p:cNvPr id="160" name="textbox 160"/>
          <p:cNvSpPr/>
          <p:nvPr/>
        </p:nvSpPr>
        <p:spPr>
          <a:xfrm>
            <a:off x="1053477" y="1126909"/>
            <a:ext cx="1851025" cy="3575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5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2300" b="1" kern="0" spc="90" dirty="0">
                <a:solidFill>
                  <a:srgbClr val="A6A6A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City road scene</a:t>
            </a:r>
            <a:endParaRPr lang="en-US" altLang="en-US" sz="2300" dirty="0"/>
          </a:p>
        </p:txBody>
      </p:sp>
      <p:sp>
        <p:nvSpPr>
          <p:cNvPr id="162" name="textbox 162"/>
          <p:cNvSpPr/>
          <p:nvPr/>
        </p:nvSpPr>
        <p:spPr>
          <a:xfrm>
            <a:off x="1053454" y="5582127"/>
            <a:ext cx="4521603" cy="221356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Netted sign for multipath induction of key nodes</a:t>
            </a:r>
            <a:endParaRPr lang="en-US" altLang="en-US" sz="1400" dirty="0"/>
          </a:p>
        </p:txBody>
      </p:sp>
      <p:sp>
        <p:nvSpPr>
          <p:cNvPr id="164" name="textbox 164"/>
          <p:cNvSpPr/>
          <p:nvPr/>
        </p:nvSpPr>
        <p:spPr>
          <a:xfrm>
            <a:off x="6684875" y="5582126"/>
            <a:ext cx="4521603" cy="2209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kern="0" spc="-1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The connected sign realizes continuity induction in important sections</a:t>
            </a:r>
            <a:endParaRPr lang="en-US" altLang="en-US" sz="1400" dirty="0"/>
          </a:p>
        </p:txBody>
      </p:sp>
      <p:pic>
        <p:nvPicPr>
          <p:cNvPr id="5" name="图片 4" descr="22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128760" y="-4445"/>
            <a:ext cx="3062605" cy="8680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1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176" name="picture 17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06373" y="2279506"/>
            <a:ext cx="5402047" cy="3146090"/>
          </a:xfrm>
          <a:prstGeom prst="rect">
            <a:avLst/>
          </a:prstGeom>
        </p:spPr>
      </p:pic>
      <p:pic>
        <p:nvPicPr>
          <p:cNvPr id="178" name="picture 17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921796" y="2279506"/>
            <a:ext cx="4176835" cy="3146090"/>
          </a:xfrm>
          <a:prstGeom prst="rect">
            <a:avLst/>
          </a:prstGeom>
        </p:spPr>
      </p:pic>
      <p:pic>
        <p:nvPicPr>
          <p:cNvPr id="180" name="picture 18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0" y="0"/>
            <a:ext cx="9162288" cy="859535"/>
          </a:xfrm>
          <a:prstGeom prst="rect">
            <a:avLst/>
          </a:prstGeom>
        </p:spPr>
      </p:pic>
      <p:sp>
        <p:nvSpPr>
          <p:cNvPr id="182" name="textbox 182"/>
          <p:cNvSpPr/>
          <p:nvPr/>
        </p:nvSpPr>
        <p:spPr>
          <a:xfrm>
            <a:off x="711708" y="4978908"/>
            <a:ext cx="5308600" cy="367665"/>
          </a:xfrm>
          <a:prstGeom prst="rect">
            <a:avLst/>
          </a:prstGeom>
          <a:solidFill>
            <a:srgbClr val="404040">
              <a:alpha val="77647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lang="en-US" altLang="en-US" sz="400" dirty="0"/>
          </a:p>
          <a:p>
            <a:pPr marL="96520" algn="l" rtl="0" eaLnBrk="0">
              <a:lnSpc>
                <a:spcPct val="96000"/>
              </a:lnSpc>
              <a:spcBef>
                <a:spcPts val="0"/>
              </a:spcBef>
            </a:pPr>
            <a:r>
              <a:rPr sz="17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Xi'an · Ring City Expressway</a:t>
            </a:r>
            <a:endParaRPr lang="en-US" altLang="en-US" sz="1700" dirty="0"/>
          </a:p>
        </p:txBody>
      </p:sp>
      <p:sp>
        <p:nvSpPr>
          <p:cNvPr id="184" name="rect"/>
          <p:cNvSpPr/>
          <p:nvPr/>
        </p:nvSpPr>
        <p:spPr>
          <a:xfrm>
            <a:off x="0" y="6701027"/>
            <a:ext cx="12192000" cy="156971"/>
          </a:xfrm>
          <a:prstGeom prst="rect">
            <a:avLst/>
          </a:prstGeom>
          <a:solidFill>
            <a:srgbClr val="004098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6" name="textbox 186"/>
          <p:cNvSpPr/>
          <p:nvPr/>
        </p:nvSpPr>
        <p:spPr>
          <a:xfrm>
            <a:off x="6926580" y="4980432"/>
            <a:ext cx="4084320" cy="367665"/>
          </a:xfrm>
          <a:prstGeom prst="rect">
            <a:avLst/>
          </a:prstGeom>
          <a:solidFill>
            <a:srgbClr val="404040">
              <a:alpha val="77647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endParaRPr lang="en-US" altLang="en-US" sz="400" dirty="0"/>
          </a:p>
          <a:p>
            <a:pPr marL="98425" algn="l" rtl="0" eaLnBrk="0">
              <a:lnSpc>
                <a:spcPct val="96000"/>
              </a:lnSpc>
              <a:spcBef>
                <a:spcPts val="5"/>
              </a:spcBef>
            </a:pPr>
            <a:r>
              <a:rPr sz="17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Shanghai · North heng Channel</a:t>
            </a:r>
            <a:endParaRPr lang="en-US" altLang="en-US" sz="1700" dirty="0"/>
          </a:p>
        </p:txBody>
      </p:sp>
      <p:sp>
        <p:nvSpPr>
          <p:cNvPr id="188" name="textbox 188"/>
          <p:cNvSpPr/>
          <p:nvPr/>
        </p:nvSpPr>
        <p:spPr>
          <a:xfrm>
            <a:off x="764222" y="300672"/>
            <a:ext cx="1684020" cy="5549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lang="en-US" altLang="en-US" sz="500" dirty="0"/>
          </a:p>
          <a:p>
            <a:pPr marL="135890" algn="l" rtl="0" eaLnBrk="0">
              <a:lnSpc>
                <a:spcPct val="87000"/>
              </a:lnSpc>
              <a:spcBef>
                <a:spcPts val="0"/>
              </a:spcBef>
              <a:tabLst>
                <a:tab pos="428625" algn="l"/>
              </a:tabLst>
            </a:pPr>
            <a:r>
              <a:rPr sz="2700" b="1" kern="0" spc="-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PAGE  5</a:t>
            </a:r>
            <a:endParaRPr lang="en-US" altLang="en-US" sz="2700" dirty="0"/>
          </a:p>
        </p:txBody>
      </p:sp>
      <p:pic>
        <p:nvPicPr>
          <p:cNvPr id="190" name="picture 19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776922" y="313372"/>
            <a:ext cx="123824" cy="451485"/>
          </a:xfrm>
          <a:prstGeom prst="rect">
            <a:avLst/>
          </a:prstGeom>
        </p:spPr>
      </p:pic>
      <p:sp>
        <p:nvSpPr>
          <p:cNvPr id="192" name="textbox 192"/>
          <p:cNvSpPr/>
          <p:nvPr/>
        </p:nvSpPr>
        <p:spPr>
          <a:xfrm>
            <a:off x="794397" y="1273238"/>
            <a:ext cx="2155825" cy="3562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300" b="1" kern="0" spc="90" dirty="0">
                <a:solidFill>
                  <a:srgbClr val="A6A6A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Urban expressway scene</a:t>
            </a:r>
            <a:endParaRPr lang="en-US" altLang="en-US" sz="2300" dirty="0"/>
          </a:p>
        </p:txBody>
      </p:sp>
      <p:sp>
        <p:nvSpPr>
          <p:cNvPr id="194" name="textbox 194"/>
          <p:cNvSpPr/>
          <p:nvPr/>
        </p:nvSpPr>
        <p:spPr>
          <a:xfrm>
            <a:off x="913208" y="5582405"/>
            <a:ext cx="5182792" cy="2209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kern="0" spc="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The active luminous sign is in sharp contrast to the ordinary sign</a:t>
            </a:r>
            <a:endParaRPr lang="en-US" altLang="en-US" sz="1400" dirty="0"/>
          </a:p>
        </p:txBody>
      </p:sp>
      <p:sp>
        <p:nvSpPr>
          <p:cNvPr id="196" name="textbox 196"/>
          <p:cNvSpPr/>
          <p:nvPr/>
        </p:nvSpPr>
        <p:spPr>
          <a:xfrm>
            <a:off x="7144840" y="5582405"/>
            <a:ext cx="3866059" cy="221077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1000"/>
              </a:lnSpc>
            </a:pPr>
            <a:r>
              <a:rPr sz="1400" kern="0" spc="-2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Near and far combination, fast selection of the passage path</a:t>
            </a:r>
            <a:endParaRPr lang="en-US" altLang="en-US" sz="1400" dirty="0"/>
          </a:p>
        </p:txBody>
      </p:sp>
      <p:pic>
        <p:nvPicPr>
          <p:cNvPr id="5" name="图片 4" descr="22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128760" y="-4445"/>
            <a:ext cx="3062605" cy="8680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2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208" name="picture 2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5108899" y="4141037"/>
            <a:ext cx="4940982" cy="2150339"/>
          </a:xfrm>
          <a:prstGeom prst="rect">
            <a:avLst/>
          </a:prstGeom>
        </p:spPr>
      </p:pic>
      <p:pic>
        <p:nvPicPr>
          <p:cNvPr id="210" name="picture 2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0" y="0"/>
            <a:ext cx="9162288" cy="859535"/>
          </a:xfrm>
          <a:prstGeom prst="rect">
            <a:avLst/>
          </a:prstGeom>
        </p:spPr>
      </p:pic>
      <p:pic>
        <p:nvPicPr>
          <p:cNvPr id="212" name="picture 2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98005" y="4178169"/>
            <a:ext cx="2787152" cy="2122623"/>
          </a:xfrm>
          <a:prstGeom prst="rect">
            <a:avLst/>
          </a:prstGeom>
        </p:spPr>
      </p:pic>
      <p:pic>
        <p:nvPicPr>
          <p:cNvPr id="214" name="picture 2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811952" y="1798196"/>
            <a:ext cx="2772008" cy="2111639"/>
          </a:xfrm>
          <a:prstGeom prst="rect">
            <a:avLst/>
          </a:prstGeom>
        </p:spPr>
      </p:pic>
      <p:pic>
        <p:nvPicPr>
          <p:cNvPr id="216" name="picture 2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4600475" y="1798120"/>
            <a:ext cx="2126322" cy="2129462"/>
          </a:xfrm>
          <a:prstGeom prst="rect">
            <a:avLst/>
          </a:prstGeom>
        </p:spPr>
      </p:pic>
      <p:pic>
        <p:nvPicPr>
          <p:cNvPr id="218" name="picture 2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7887094" y="1515515"/>
            <a:ext cx="2256103" cy="1719360"/>
          </a:xfrm>
          <a:prstGeom prst="rect">
            <a:avLst/>
          </a:prstGeom>
        </p:spPr>
      </p:pic>
      <p:sp>
        <p:nvSpPr>
          <p:cNvPr id="220" name="textbox 220"/>
          <p:cNvSpPr/>
          <p:nvPr/>
        </p:nvSpPr>
        <p:spPr>
          <a:xfrm>
            <a:off x="7930896" y="2887979"/>
            <a:ext cx="2105025" cy="245745"/>
          </a:xfrm>
          <a:prstGeom prst="rect">
            <a:avLst/>
          </a:prstGeom>
          <a:solidFill>
            <a:srgbClr val="404040">
              <a:alpha val="77647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lang="en-US" altLang="en-US" sz="400" dirty="0"/>
          </a:p>
          <a:p>
            <a:pPr marL="93980" algn="l" rtl="0" eaLnBrk="0">
              <a:lnSpc>
                <a:spcPct val="100000"/>
              </a:lnSpc>
            </a:pPr>
            <a:r>
              <a:rPr sz="900" b="1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Ningxia · Wisdom High-speed</a:t>
            </a:r>
            <a:endParaRPr lang="en-US" altLang="en-US" sz="900" dirty="0"/>
          </a:p>
        </p:txBody>
      </p:sp>
      <p:pic>
        <p:nvPicPr>
          <p:cNvPr id="222" name="picture 2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9413747" y="2732532"/>
            <a:ext cx="1978152" cy="1072896"/>
          </a:xfrm>
          <a:prstGeom prst="rect">
            <a:avLst/>
          </a:prstGeom>
        </p:spPr>
      </p:pic>
      <p:sp>
        <p:nvSpPr>
          <p:cNvPr id="224" name="rect"/>
          <p:cNvSpPr/>
          <p:nvPr/>
        </p:nvSpPr>
        <p:spPr>
          <a:xfrm>
            <a:off x="0" y="6701027"/>
            <a:ext cx="12192000" cy="156971"/>
          </a:xfrm>
          <a:prstGeom prst="rect">
            <a:avLst/>
          </a:prstGeom>
          <a:solidFill>
            <a:srgbClr val="004098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26" name="textbox 226"/>
          <p:cNvSpPr/>
          <p:nvPr/>
        </p:nvSpPr>
        <p:spPr>
          <a:xfrm>
            <a:off x="5154167" y="5987795"/>
            <a:ext cx="4799329" cy="245745"/>
          </a:xfrm>
          <a:prstGeom prst="rect">
            <a:avLst/>
          </a:prstGeom>
          <a:solidFill>
            <a:srgbClr val="404040">
              <a:alpha val="77647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lang="en-US" altLang="en-US" sz="400" dirty="0"/>
          </a:p>
          <a:p>
            <a:pPr marL="97790" algn="l" rtl="0" eaLnBrk="0">
              <a:lnSpc>
                <a:spcPct val="100000"/>
              </a:lnSpc>
            </a:pPr>
            <a:r>
              <a:rPr sz="900" b="1" kern="0" spc="8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S3501 Beijing Daxing Airport Expressway Project</a:t>
            </a:r>
            <a:endParaRPr lang="en-US" altLang="en-US" sz="900" dirty="0"/>
          </a:p>
        </p:txBody>
      </p:sp>
      <p:sp>
        <p:nvSpPr>
          <p:cNvPr id="228" name="textbox 228"/>
          <p:cNvSpPr/>
          <p:nvPr/>
        </p:nvSpPr>
        <p:spPr>
          <a:xfrm>
            <a:off x="764222" y="300672"/>
            <a:ext cx="1684020" cy="5549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lang="en-US" altLang="en-US" sz="500" dirty="0"/>
          </a:p>
          <a:p>
            <a:pPr marL="135890" algn="l" rtl="0" eaLnBrk="0">
              <a:lnSpc>
                <a:spcPct val="87000"/>
              </a:lnSpc>
              <a:spcBef>
                <a:spcPts val="0"/>
              </a:spcBef>
              <a:tabLst>
                <a:tab pos="428625" algn="l"/>
              </a:tabLst>
            </a:pPr>
            <a:r>
              <a:rPr sz="2700" b="1" kern="0" spc="-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PAGE  6</a:t>
            </a:r>
            <a:endParaRPr lang="en-US" altLang="en-US" sz="2700" dirty="0"/>
          </a:p>
        </p:txBody>
      </p:sp>
      <p:pic>
        <p:nvPicPr>
          <p:cNvPr id="230" name="picture 2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776922" y="313372"/>
            <a:ext cx="123824" cy="451485"/>
          </a:xfrm>
          <a:prstGeom prst="rect">
            <a:avLst/>
          </a:prstGeom>
        </p:spPr>
      </p:pic>
      <p:sp>
        <p:nvSpPr>
          <p:cNvPr id="232" name="textbox 232"/>
          <p:cNvSpPr/>
          <p:nvPr/>
        </p:nvSpPr>
        <p:spPr>
          <a:xfrm>
            <a:off x="841247" y="5949695"/>
            <a:ext cx="2630804" cy="245745"/>
          </a:xfrm>
          <a:prstGeom prst="rect">
            <a:avLst/>
          </a:prstGeom>
          <a:solidFill>
            <a:srgbClr val="404040">
              <a:alpha val="77647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2000"/>
              </a:lnSpc>
            </a:pPr>
            <a:endParaRPr lang="en-US" altLang="en-US" sz="400" dirty="0"/>
          </a:p>
          <a:p>
            <a:pPr marL="93345" algn="l" rtl="0" eaLnBrk="0">
              <a:lnSpc>
                <a:spcPct val="100000"/>
              </a:lnSpc>
              <a:spcBef>
                <a:spcPts val="5"/>
              </a:spcBef>
            </a:pPr>
            <a:r>
              <a:rPr sz="9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The Hebei section of the Beijing-Xiong Expressway</a:t>
            </a:r>
            <a:endParaRPr lang="en-US" altLang="en-US" sz="900" dirty="0"/>
          </a:p>
        </p:txBody>
      </p:sp>
      <p:sp>
        <p:nvSpPr>
          <p:cNvPr id="234" name="textbox 234"/>
          <p:cNvSpPr/>
          <p:nvPr/>
        </p:nvSpPr>
        <p:spPr>
          <a:xfrm>
            <a:off x="856488" y="3560063"/>
            <a:ext cx="2616835" cy="245745"/>
          </a:xfrm>
          <a:prstGeom prst="rect">
            <a:avLst/>
          </a:prstGeom>
          <a:solidFill>
            <a:srgbClr val="404040">
              <a:alpha val="77647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</a:pPr>
            <a:endParaRPr lang="en-US" altLang="en-US" sz="400" dirty="0"/>
          </a:p>
          <a:p>
            <a:pPr marL="93345" algn="l" rtl="0" eaLnBrk="0">
              <a:lnSpc>
                <a:spcPct val="100000"/>
              </a:lnSpc>
              <a:spcBef>
                <a:spcPts val="5"/>
              </a:spcBef>
            </a:pPr>
            <a:r>
              <a:rPr sz="900" b="1" kern="0" spc="7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Hebei · Yanchong Expressway</a:t>
            </a:r>
            <a:endParaRPr lang="en-US" altLang="en-US" sz="900" dirty="0"/>
          </a:p>
        </p:txBody>
      </p:sp>
      <p:sp>
        <p:nvSpPr>
          <p:cNvPr id="236" name="textbox 236"/>
          <p:cNvSpPr/>
          <p:nvPr/>
        </p:nvSpPr>
        <p:spPr>
          <a:xfrm>
            <a:off x="764120" y="1150734"/>
            <a:ext cx="1847850" cy="3575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2300" b="1" kern="0" spc="80" dirty="0">
                <a:solidFill>
                  <a:srgbClr val="A6A6A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Highway scene</a:t>
            </a:r>
            <a:endParaRPr lang="en-US" altLang="en-US" sz="2300" dirty="0"/>
          </a:p>
        </p:txBody>
      </p:sp>
      <p:sp>
        <p:nvSpPr>
          <p:cNvPr id="238" name="textbox 238"/>
          <p:cNvSpPr/>
          <p:nvPr/>
        </p:nvSpPr>
        <p:spPr>
          <a:xfrm>
            <a:off x="4645152" y="3576828"/>
            <a:ext cx="1976754" cy="244475"/>
          </a:xfrm>
          <a:prstGeom prst="rect">
            <a:avLst/>
          </a:prstGeom>
          <a:solidFill>
            <a:srgbClr val="404040">
              <a:alpha val="77647"/>
            </a:srgbClr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0000"/>
              </a:lnSpc>
            </a:pPr>
            <a:endParaRPr lang="en-US" altLang="en-US" sz="400" dirty="0"/>
          </a:p>
          <a:p>
            <a:pPr marL="92075" algn="l" rtl="0" eaLnBrk="0">
              <a:lnSpc>
                <a:spcPct val="100000"/>
              </a:lnSpc>
              <a:spcBef>
                <a:spcPts val="0"/>
              </a:spcBef>
            </a:pPr>
            <a:r>
              <a:rPr sz="900" b="1" kern="0" spc="9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Beijing-Germany high-speed</a:t>
            </a:r>
            <a:endParaRPr lang="en-US" altLang="en-US" sz="900" dirty="0"/>
          </a:p>
        </p:txBody>
      </p:sp>
      <p:sp>
        <p:nvSpPr>
          <p:cNvPr id="246" name="path"/>
          <p:cNvSpPr/>
          <p:nvPr/>
        </p:nvSpPr>
        <p:spPr>
          <a:xfrm>
            <a:off x="10586910" y="336257"/>
            <a:ext cx="45708" cy="45897"/>
          </a:xfrm>
          <a:custGeom>
            <a:avLst/>
            <a:gdLst/>
            <a:ahLst/>
            <a:cxnLst/>
            <a:rect l="0" t="0" r="0" b="0"/>
            <a:pathLst>
              <a:path w="71" h="72">
                <a:moveTo>
                  <a:pt x="58" y="58"/>
                </a:moveTo>
                <a:cubicBezTo>
                  <a:pt x="47" y="58"/>
                  <a:pt x="47" y="58"/>
                  <a:pt x="47" y="58"/>
                </a:cubicBezTo>
                <a:cubicBezTo>
                  <a:pt x="37" y="37"/>
                  <a:pt x="37" y="37"/>
                  <a:pt x="37" y="37"/>
                </a:cubicBezTo>
                <a:cubicBezTo>
                  <a:pt x="27" y="37"/>
                  <a:pt x="27" y="37"/>
                  <a:pt x="27" y="37"/>
                </a:cubicBezTo>
                <a:cubicBezTo>
                  <a:pt x="27" y="58"/>
                  <a:pt x="27" y="58"/>
                  <a:pt x="27" y="58"/>
                </a:cubicBezTo>
                <a:cubicBezTo>
                  <a:pt x="20" y="58"/>
                  <a:pt x="20" y="58"/>
                  <a:pt x="20" y="58"/>
                </a:cubicBezTo>
                <a:cubicBezTo>
                  <a:pt x="20" y="13"/>
                  <a:pt x="20" y="13"/>
                  <a:pt x="20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41" y="13"/>
                  <a:pt x="47" y="13"/>
                  <a:pt x="51" y="17"/>
                </a:cubicBezTo>
                <a:cubicBezTo>
                  <a:pt x="54" y="17"/>
                  <a:pt x="54" y="20"/>
                  <a:pt x="54" y="27"/>
                </a:cubicBezTo>
                <a:cubicBezTo>
                  <a:pt x="54" y="30"/>
                  <a:pt x="54" y="30"/>
                  <a:pt x="51" y="34"/>
                </a:cubicBezTo>
                <a:cubicBezTo>
                  <a:pt x="51" y="37"/>
                  <a:pt x="47" y="37"/>
                  <a:pt x="44" y="37"/>
                </a:cubicBezTo>
                <a:lnTo>
                  <a:pt x="58" y="58"/>
                </a:lnTo>
                <a:close/>
                <a:moveTo>
                  <a:pt x="47" y="27"/>
                </a:moveTo>
                <a:cubicBezTo>
                  <a:pt x="47" y="24"/>
                  <a:pt x="47" y="20"/>
                  <a:pt x="44" y="20"/>
                </a:cubicBezTo>
                <a:cubicBezTo>
                  <a:pt x="41" y="20"/>
                  <a:pt x="41" y="17"/>
                  <a:pt x="34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34"/>
                  <a:pt x="27" y="34"/>
                  <a:pt x="27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41" y="34"/>
                  <a:pt x="41" y="34"/>
                  <a:pt x="44" y="30"/>
                </a:cubicBezTo>
                <a:cubicBezTo>
                  <a:pt x="47" y="30"/>
                  <a:pt x="47" y="30"/>
                  <a:pt x="47" y="27"/>
                </a:cubicBezTo>
              </a:path>
              <a:path w="71" h="72">
                <a:moveTo>
                  <a:pt x="37" y="0"/>
                </a:moveTo>
                <a:cubicBezTo>
                  <a:pt x="17" y="0"/>
                  <a:pt x="0" y="17"/>
                  <a:pt x="0" y="34"/>
                </a:cubicBezTo>
                <a:cubicBezTo>
                  <a:pt x="0" y="55"/>
                  <a:pt x="17" y="72"/>
                  <a:pt x="37" y="72"/>
                </a:cubicBezTo>
                <a:cubicBezTo>
                  <a:pt x="54" y="72"/>
                  <a:pt x="71" y="55"/>
                  <a:pt x="71" y="34"/>
                </a:cubicBezTo>
                <a:cubicBezTo>
                  <a:pt x="71" y="17"/>
                  <a:pt x="54" y="0"/>
                  <a:pt x="37" y="0"/>
                </a:cubicBezTo>
                <a:moveTo>
                  <a:pt x="37" y="68"/>
                </a:moveTo>
                <a:cubicBezTo>
                  <a:pt x="20" y="68"/>
                  <a:pt x="3" y="55"/>
                  <a:pt x="3" y="34"/>
                </a:cubicBezTo>
                <a:cubicBezTo>
                  <a:pt x="3" y="17"/>
                  <a:pt x="20" y="3"/>
                  <a:pt x="37" y="3"/>
                </a:cubicBezTo>
                <a:cubicBezTo>
                  <a:pt x="54" y="3"/>
                  <a:pt x="68" y="17"/>
                  <a:pt x="68" y="34"/>
                </a:cubicBezTo>
                <a:cubicBezTo>
                  <a:pt x="68" y="55"/>
                  <a:pt x="54" y="68"/>
                  <a:pt x="37" y="68"/>
                </a:cubicBezTo>
              </a:path>
            </a:pathLst>
          </a:custGeom>
          <a:solidFill>
            <a:srgbClr val="004098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" name="图片 4" descr="22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9128760" y="-4445"/>
            <a:ext cx="3062605" cy="8680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picture 2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250" name="picture 2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6114175" y="2031954"/>
            <a:ext cx="5945520" cy="3442073"/>
          </a:xfrm>
          <a:prstGeom prst="rect">
            <a:avLst/>
          </a:prstGeom>
        </p:spPr>
      </p:pic>
      <p:pic>
        <p:nvPicPr>
          <p:cNvPr id="252" name="picture 2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68931" y="2031956"/>
            <a:ext cx="5845377" cy="3442694"/>
          </a:xfrm>
          <a:prstGeom prst="rect">
            <a:avLst/>
          </a:prstGeom>
        </p:spPr>
      </p:pic>
      <p:pic>
        <p:nvPicPr>
          <p:cNvPr id="254" name="picture 2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0" y="0"/>
            <a:ext cx="9162288" cy="859535"/>
          </a:xfrm>
          <a:prstGeom prst="rect">
            <a:avLst/>
          </a:prstGeom>
        </p:spPr>
      </p:pic>
      <p:sp>
        <p:nvSpPr>
          <p:cNvPr id="256" name="rect"/>
          <p:cNvSpPr/>
          <p:nvPr/>
        </p:nvSpPr>
        <p:spPr>
          <a:xfrm>
            <a:off x="0" y="6701027"/>
            <a:ext cx="12192000" cy="156971"/>
          </a:xfrm>
          <a:prstGeom prst="rect">
            <a:avLst/>
          </a:prstGeom>
          <a:solidFill>
            <a:srgbClr val="004098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8" name="textbox 258"/>
          <p:cNvSpPr/>
          <p:nvPr/>
        </p:nvSpPr>
        <p:spPr>
          <a:xfrm>
            <a:off x="764222" y="300672"/>
            <a:ext cx="1684020" cy="5549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lang="en-US" altLang="en-US" sz="500" dirty="0"/>
          </a:p>
          <a:p>
            <a:pPr marL="135890" algn="l" rtl="0" eaLnBrk="0">
              <a:lnSpc>
                <a:spcPct val="87000"/>
              </a:lnSpc>
              <a:spcBef>
                <a:spcPts val="0"/>
              </a:spcBef>
              <a:tabLst>
                <a:tab pos="428625" algn="l"/>
              </a:tabLst>
            </a:pPr>
            <a:r>
              <a:rPr sz="2700" b="1" kern="0" spc="-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PAGE  7</a:t>
            </a:r>
            <a:endParaRPr lang="en-US" altLang="en-US" sz="2700" dirty="0"/>
          </a:p>
        </p:txBody>
      </p:sp>
      <p:pic>
        <p:nvPicPr>
          <p:cNvPr id="260" name="picture 26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776922" y="313372"/>
            <a:ext cx="123824" cy="451485"/>
          </a:xfrm>
          <a:prstGeom prst="rect">
            <a:avLst/>
          </a:prstGeom>
        </p:spPr>
      </p:pic>
      <p:sp>
        <p:nvSpPr>
          <p:cNvPr id="262" name="textbox 262"/>
          <p:cNvSpPr/>
          <p:nvPr/>
        </p:nvSpPr>
        <p:spPr>
          <a:xfrm>
            <a:off x="645198" y="1061504"/>
            <a:ext cx="1851660" cy="3575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5000"/>
              </a:lnSpc>
            </a:pPr>
            <a:r>
              <a:rPr sz="2300" b="1" kern="0" spc="90" dirty="0">
                <a:solidFill>
                  <a:srgbClr val="A6A6A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Water channel scene</a:t>
            </a:r>
            <a:endParaRPr lang="en-US" altLang="en-US" sz="2300" dirty="0"/>
          </a:p>
        </p:txBody>
      </p:sp>
      <p:sp>
        <p:nvSpPr>
          <p:cNvPr id="266" name="textbox 266"/>
          <p:cNvSpPr/>
          <p:nvPr/>
        </p:nvSpPr>
        <p:spPr>
          <a:xfrm>
            <a:off x="5576570" y="5688965"/>
            <a:ext cx="1961515" cy="55943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6000"/>
              </a:lnSpc>
            </a:pPr>
            <a:r>
              <a:rPr sz="1700" b="1" kern="0" spc="90" dirty="0">
                <a:solidFill>
                  <a:srgbClr val="AAAA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channel</a:t>
            </a:r>
            <a:r>
              <a:rPr lang="en-US" sz="1700" b="1" kern="0" spc="90" dirty="0">
                <a:solidFill>
                  <a:srgbClr val="AAAAA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signs</a:t>
            </a:r>
          </a:p>
        </p:txBody>
      </p:sp>
      <p:sp>
        <p:nvSpPr>
          <p:cNvPr id="272" name="path"/>
          <p:cNvSpPr/>
          <p:nvPr/>
        </p:nvSpPr>
        <p:spPr>
          <a:xfrm>
            <a:off x="10586910" y="336257"/>
            <a:ext cx="45708" cy="45897"/>
          </a:xfrm>
          <a:custGeom>
            <a:avLst/>
            <a:gdLst/>
            <a:ahLst/>
            <a:cxnLst/>
            <a:rect l="0" t="0" r="0" b="0"/>
            <a:pathLst>
              <a:path w="71" h="72">
                <a:moveTo>
                  <a:pt x="58" y="58"/>
                </a:moveTo>
                <a:cubicBezTo>
                  <a:pt x="47" y="58"/>
                  <a:pt x="47" y="58"/>
                  <a:pt x="47" y="58"/>
                </a:cubicBezTo>
                <a:cubicBezTo>
                  <a:pt x="37" y="37"/>
                  <a:pt x="37" y="37"/>
                  <a:pt x="37" y="37"/>
                </a:cubicBezTo>
                <a:cubicBezTo>
                  <a:pt x="27" y="37"/>
                  <a:pt x="27" y="37"/>
                  <a:pt x="27" y="37"/>
                </a:cubicBezTo>
                <a:cubicBezTo>
                  <a:pt x="27" y="58"/>
                  <a:pt x="27" y="58"/>
                  <a:pt x="27" y="58"/>
                </a:cubicBezTo>
                <a:cubicBezTo>
                  <a:pt x="20" y="58"/>
                  <a:pt x="20" y="58"/>
                  <a:pt x="20" y="58"/>
                </a:cubicBezTo>
                <a:cubicBezTo>
                  <a:pt x="20" y="13"/>
                  <a:pt x="20" y="13"/>
                  <a:pt x="20" y="13"/>
                </a:cubicBezTo>
                <a:cubicBezTo>
                  <a:pt x="37" y="13"/>
                  <a:pt x="37" y="13"/>
                  <a:pt x="37" y="13"/>
                </a:cubicBezTo>
                <a:cubicBezTo>
                  <a:pt x="41" y="13"/>
                  <a:pt x="47" y="13"/>
                  <a:pt x="51" y="17"/>
                </a:cubicBezTo>
                <a:cubicBezTo>
                  <a:pt x="54" y="17"/>
                  <a:pt x="54" y="20"/>
                  <a:pt x="54" y="27"/>
                </a:cubicBezTo>
                <a:cubicBezTo>
                  <a:pt x="54" y="30"/>
                  <a:pt x="54" y="30"/>
                  <a:pt x="51" y="34"/>
                </a:cubicBezTo>
                <a:cubicBezTo>
                  <a:pt x="51" y="37"/>
                  <a:pt x="47" y="37"/>
                  <a:pt x="44" y="37"/>
                </a:cubicBezTo>
                <a:lnTo>
                  <a:pt x="58" y="58"/>
                </a:lnTo>
                <a:close/>
                <a:moveTo>
                  <a:pt x="47" y="27"/>
                </a:moveTo>
                <a:cubicBezTo>
                  <a:pt x="47" y="24"/>
                  <a:pt x="47" y="20"/>
                  <a:pt x="44" y="20"/>
                </a:cubicBezTo>
                <a:cubicBezTo>
                  <a:pt x="41" y="20"/>
                  <a:pt x="41" y="17"/>
                  <a:pt x="34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34"/>
                  <a:pt x="27" y="34"/>
                  <a:pt x="27" y="34"/>
                </a:cubicBezTo>
                <a:cubicBezTo>
                  <a:pt x="37" y="34"/>
                  <a:pt x="37" y="34"/>
                  <a:pt x="37" y="34"/>
                </a:cubicBezTo>
                <a:cubicBezTo>
                  <a:pt x="41" y="34"/>
                  <a:pt x="41" y="34"/>
                  <a:pt x="44" y="30"/>
                </a:cubicBezTo>
                <a:cubicBezTo>
                  <a:pt x="47" y="30"/>
                  <a:pt x="47" y="30"/>
                  <a:pt x="47" y="27"/>
                </a:cubicBezTo>
              </a:path>
              <a:path w="71" h="72">
                <a:moveTo>
                  <a:pt x="37" y="0"/>
                </a:moveTo>
                <a:cubicBezTo>
                  <a:pt x="17" y="0"/>
                  <a:pt x="0" y="17"/>
                  <a:pt x="0" y="34"/>
                </a:cubicBezTo>
                <a:cubicBezTo>
                  <a:pt x="0" y="55"/>
                  <a:pt x="17" y="72"/>
                  <a:pt x="37" y="72"/>
                </a:cubicBezTo>
                <a:cubicBezTo>
                  <a:pt x="54" y="72"/>
                  <a:pt x="71" y="55"/>
                  <a:pt x="71" y="34"/>
                </a:cubicBezTo>
                <a:cubicBezTo>
                  <a:pt x="71" y="17"/>
                  <a:pt x="54" y="0"/>
                  <a:pt x="37" y="0"/>
                </a:cubicBezTo>
                <a:moveTo>
                  <a:pt x="37" y="68"/>
                </a:moveTo>
                <a:cubicBezTo>
                  <a:pt x="20" y="68"/>
                  <a:pt x="3" y="55"/>
                  <a:pt x="3" y="34"/>
                </a:cubicBezTo>
                <a:cubicBezTo>
                  <a:pt x="3" y="17"/>
                  <a:pt x="20" y="3"/>
                  <a:pt x="37" y="3"/>
                </a:cubicBezTo>
                <a:cubicBezTo>
                  <a:pt x="54" y="3"/>
                  <a:pt x="68" y="17"/>
                  <a:pt x="68" y="34"/>
                </a:cubicBezTo>
                <a:cubicBezTo>
                  <a:pt x="68" y="55"/>
                  <a:pt x="54" y="68"/>
                  <a:pt x="37" y="68"/>
                </a:cubicBezTo>
              </a:path>
            </a:pathLst>
          </a:custGeom>
          <a:solidFill>
            <a:srgbClr val="004098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5" name="图片 4" descr="22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9128760" y="-4445"/>
            <a:ext cx="3062605" cy="8680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picture 2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0" y="0"/>
            <a:ext cx="12192000" cy="6858000"/>
          </a:xfrm>
          <a:prstGeom prst="rect">
            <a:avLst/>
          </a:prstGeom>
        </p:spPr>
      </p:pic>
      <p:sp>
        <p:nvSpPr>
          <p:cNvPr id="276" name="rect"/>
          <p:cNvSpPr/>
          <p:nvPr/>
        </p:nvSpPr>
        <p:spPr>
          <a:xfrm>
            <a:off x="0" y="6701027"/>
            <a:ext cx="12192000" cy="156971"/>
          </a:xfrm>
          <a:prstGeom prst="rect">
            <a:avLst/>
          </a:prstGeom>
          <a:solidFill>
            <a:srgbClr val="004098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78" name="picture 2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858650" y="1426981"/>
            <a:ext cx="3031600" cy="5316809"/>
          </a:xfrm>
          <a:prstGeom prst="rect">
            <a:avLst/>
          </a:prstGeom>
        </p:spPr>
      </p:pic>
      <p:pic>
        <p:nvPicPr>
          <p:cNvPr id="280" name="picture 2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26643" y="2034482"/>
            <a:ext cx="2710180" cy="2440113"/>
          </a:xfrm>
          <a:prstGeom prst="rect">
            <a:avLst/>
          </a:prstGeom>
        </p:spPr>
      </p:pic>
      <p:sp>
        <p:nvSpPr>
          <p:cNvPr id="282" name="rect"/>
          <p:cNvSpPr/>
          <p:nvPr/>
        </p:nvSpPr>
        <p:spPr>
          <a:xfrm>
            <a:off x="1679447" y="4195571"/>
            <a:ext cx="6096" cy="1190244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84" name="rect"/>
          <p:cNvSpPr/>
          <p:nvPr/>
        </p:nvSpPr>
        <p:spPr>
          <a:xfrm>
            <a:off x="1679447" y="5390388"/>
            <a:ext cx="1516380" cy="9144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86" name="picture 28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680845" y="3759200"/>
            <a:ext cx="5003800" cy="2284095"/>
          </a:xfrm>
          <a:prstGeom prst="rect">
            <a:avLst/>
          </a:prstGeom>
        </p:spPr>
      </p:pic>
      <p:pic>
        <p:nvPicPr>
          <p:cNvPr id="288" name="picture 28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3195320" y="1126490"/>
            <a:ext cx="4404360" cy="2383790"/>
          </a:xfrm>
          <a:prstGeom prst="rect">
            <a:avLst/>
          </a:prstGeom>
        </p:spPr>
      </p:pic>
      <p:pic>
        <p:nvPicPr>
          <p:cNvPr id="290" name="picture 29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0" y="0"/>
            <a:ext cx="9162288" cy="845820"/>
          </a:xfrm>
          <a:prstGeom prst="rect">
            <a:avLst/>
          </a:prstGeom>
        </p:spPr>
      </p:pic>
      <p:sp>
        <p:nvSpPr>
          <p:cNvPr id="292" name="textbox 292"/>
          <p:cNvSpPr/>
          <p:nvPr/>
        </p:nvSpPr>
        <p:spPr>
          <a:xfrm>
            <a:off x="3317875" y="1320165"/>
            <a:ext cx="4059555" cy="17811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lang="en-US" altLang="en-US" sz="100" dirty="0"/>
          </a:p>
          <a:p>
            <a:pPr marL="12700" algn="l" rtl="0" eaLnBrk="0">
              <a:lnSpc>
                <a:spcPct val="88000"/>
              </a:lnSpc>
            </a:pPr>
            <a:r>
              <a:rPr sz="1500" b="1" kern="0" spc="8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On the road section outside the grid laying range, solar energy</a:t>
            </a:r>
            <a:endParaRPr lang="en-US" altLang="en-US" sz="1500" dirty="0"/>
          </a:p>
          <a:p>
            <a:pPr marL="12700" indent="635" algn="l" rtl="0" eaLnBrk="0">
              <a:lnSpc>
                <a:spcPct val="164000"/>
              </a:lnSpc>
              <a:spcBef>
                <a:spcPts val="10"/>
              </a:spcBef>
            </a:pPr>
            <a:r>
              <a:rPr sz="1500" b="1" kern="0" spc="1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The power supply mode can still play the full effect of the </a:t>
            </a:r>
            <a:r>
              <a:rPr lang="en-US" sz="1500" b="1" kern="0" spc="1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self illuminated</a:t>
            </a:r>
            <a:r>
              <a:rPr sz="1500" b="1" kern="0" spc="10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sign.</a:t>
            </a:r>
            <a:endParaRPr lang="en-US" altLang="en-US" sz="1500" dirty="0"/>
          </a:p>
          <a:p>
            <a:pPr algn="l" rtl="0" eaLnBrk="0">
              <a:lnSpc>
                <a:spcPct val="105000"/>
              </a:lnSpc>
            </a:pPr>
            <a:endParaRPr lang="en-US" altLang="en-US" sz="1200" dirty="0"/>
          </a:p>
          <a:p>
            <a:pPr marL="690880" algn="l" rtl="0" eaLnBrk="0">
              <a:lnSpc>
                <a:spcPct val="81000"/>
              </a:lnSpc>
              <a:spcBef>
                <a:spcPts val="5"/>
              </a:spcBef>
              <a:tabLst>
                <a:tab pos="829310" algn="l"/>
              </a:tabLst>
            </a:pPr>
            <a:endParaRPr lang="en-US" altLang="en-US" sz="2800" dirty="0"/>
          </a:p>
        </p:txBody>
      </p:sp>
      <p:pic>
        <p:nvPicPr>
          <p:cNvPr id="294" name="picture 29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6684907" y="2753576"/>
            <a:ext cx="257918" cy="478991"/>
          </a:xfrm>
          <a:prstGeom prst="rect">
            <a:avLst/>
          </a:prstGeom>
        </p:spPr>
      </p:pic>
      <p:sp>
        <p:nvSpPr>
          <p:cNvPr id="296" name="textbox 296"/>
          <p:cNvSpPr/>
          <p:nvPr/>
        </p:nvSpPr>
        <p:spPr>
          <a:xfrm>
            <a:off x="3324860" y="3790315"/>
            <a:ext cx="3162300" cy="13423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lang="en-US" altLang="en-US" sz="100" dirty="0"/>
          </a:p>
          <a:p>
            <a:pPr marL="13335" algn="l" rtl="0" eaLnBrk="0">
              <a:lnSpc>
                <a:spcPct val="87000"/>
              </a:lnSpc>
            </a:pPr>
            <a:r>
              <a:rPr sz="1500" b="1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Guide the location of the parking lot for the drivers,</a:t>
            </a:r>
            <a:endParaRPr lang="en-US" altLang="en-US" sz="1500" dirty="0"/>
          </a:p>
          <a:p>
            <a:pPr marL="15240" indent="-2540" algn="l" rtl="0" eaLnBrk="0">
              <a:lnSpc>
                <a:spcPct val="162000"/>
              </a:lnSpc>
              <a:spcBef>
                <a:spcPts val="45"/>
              </a:spcBef>
            </a:pPr>
            <a:r>
              <a:rPr sz="1500" b="1" kern="0" spc="90" dirty="0">
                <a:solidFill>
                  <a:srgbClr val="404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It is also a classic application of active luminous sign to inform the remaining number of each parking lot in advance</a:t>
            </a:r>
            <a:endParaRPr lang="en-US" altLang="en-US" sz="1500" dirty="0"/>
          </a:p>
        </p:txBody>
      </p:sp>
      <p:sp>
        <p:nvSpPr>
          <p:cNvPr id="298" name="textbox 298"/>
          <p:cNvSpPr/>
          <p:nvPr/>
        </p:nvSpPr>
        <p:spPr>
          <a:xfrm>
            <a:off x="764222" y="300672"/>
            <a:ext cx="1684020" cy="55499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1000"/>
              </a:lnSpc>
            </a:pPr>
            <a:endParaRPr lang="en-US" altLang="en-US" sz="500" dirty="0"/>
          </a:p>
          <a:p>
            <a:pPr marL="135890" algn="l" rtl="0" eaLnBrk="0">
              <a:lnSpc>
                <a:spcPct val="87000"/>
              </a:lnSpc>
              <a:spcBef>
                <a:spcPts val="0"/>
              </a:spcBef>
              <a:tabLst>
                <a:tab pos="428625" algn="l"/>
              </a:tabLst>
            </a:pPr>
            <a:r>
              <a:rPr sz="2700" b="1" kern="0" spc="-50" dirty="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PAGE  9</a:t>
            </a:r>
            <a:endParaRPr lang="en-US" altLang="en-US" sz="2700" dirty="0"/>
          </a:p>
        </p:txBody>
      </p:sp>
      <p:pic>
        <p:nvPicPr>
          <p:cNvPr id="300" name="picture 30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776922" y="313372"/>
            <a:ext cx="123824" cy="451485"/>
          </a:xfrm>
          <a:prstGeom prst="rect">
            <a:avLst/>
          </a:prstGeom>
        </p:spPr>
      </p:pic>
      <p:sp>
        <p:nvSpPr>
          <p:cNvPr id="302" name="textbox 302"/>
          <p:cNvSpPr/>
          <p:nvPr/>
        </p:nvSpPr>
        <p:spPr>
          <a:xfrm>
            <a:off x="613956" y="1072883"/>
            <a:ext cx="1848485" cy="3562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lang="en-US" altLang="en-US" sz="100" dirty="0"/>
          </a:p>
          <a:p>
            <a:pPr marL="12700" algn="l" rtl="0" eaLnBrk="0">
              <a:lnSpc>
                <a:spcPct val="94000"/>
              </a:lnSpc>
            </a:pPr>
            <a:r>
              <a:rPr sz="2300" b="1" kern="0" spc="90" dirty="0">
                <a:solidFill>
                  <a:srgbClr val="A6A6A6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Other application scenarios</a:t>
            </a:r>
            <a:endParaRPr lang="en-US" altLang="en-US" sz="2300" dirty="0"/>
          </a:p>
        </p:txBody>
      </p:sp>
      <p:sp>
        <p:nvSpPr>
          <p:cNvPr id="306" name="path"/>
          <p:cNvSpPr/>
          <p:nvPr/>
        </p:nvSpPr>
        <p:spPr>
          <a:xfrm>
            <a:off x="6812280" y="3337559"/>
            <a:ext cx="15239" cy="2247900"/>
          </a:xfrm>
          <a:custGeom>
            <a:avLst/>
            <a:gdLst/>
            <a:ahLst/>
            <a:cxnLst/>
            <a:rect l="0" t="0" r="0" b="0"/>
            <a:pathLst>
              <a:path w="23" h="3540">
                <a:moveTo>
                  <a:pt x="23" y="0"/>
                </a:moveTo>
                <a:lnTo>
                  <a:pt x="0" y="3540"/>
                </a:lnTo>
              </a:path>
            </a:pathLst>
          </a:cu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08" name="picture 30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6784492" y="3295167"/>
            <a:ext cx="86055" cy="2291028"/>
          </a:xfrm>
          <a:prstGeom prst="rect">
            <a:avLst/>
          </a:prstGeom>
        </p:spPr>
      </p:pic>
      <p:sp>
        <p:nvSpPr>
          <p:cNvPr id="310" name="path"/>
          <p:cNvSpPr/>
          <p:nvPr/>
        </p:nvSpPr>
        <p:spPr>
          <a:xfrm>
            <a:off x="6758940" y="5576315"/>
            <a:ext cx="2955035" cy="3047"/>
          </a:xfrm>
          <a:custGeom>
            <a:avLst/>
            <a:gdLst/>
            <a:ahLst/>
            <a:cxnLst/>
            <a:rect l="0" t="0" r="0" b="0"/>
            <a:pathLst>
              <a:path w="4653" h="4">
                <a:moveTo>
                  <a:pt x="4653" y="4"/>
                </a:move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12" name="picture 3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6799567" y="5536221"/>
            <a:ext cx="2957551" cy="85776"/>
          </a:xfrm>
          <a:prstGeom prst="rect">
            <a:avLst/>
          </a:prstGeom>
        </p:spPr>
      </p:pic>
      <p:pic>
        <p:nvPicPr>
          <p:cNvPr id="314" name="picture 3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7055104" y="2077973"/>
            <a:ext cx="2495677" cy="92836"/>
          </a:xfrm>
          <a:prstGeom prst="rect">
            <a:avLst/>
          </a:prstGeom>
        </p:spPr>
      </p:pic>
      <p:pic>
        <p:nvPicPr>
          <p:cNvPr id="318" name="picture 3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600000">
            <a:off x="7072300" y="3145459"/>
            <a:ext cx="1231924" cy="86385"/>
          </a:xfrm>
          <a:prstGeom prst="rect">
            <a:avLst/>
          </a:prstGeom>
        </p:spPr>
      </p:pic>
      <p:pic>
        <p:nvPicPr>
          <p:cNvPr id="320" name="picture 3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600000">
            <a:off x="1635937" y="4152442"/>
            <a:ext cx="86004" cy="1157490"/>
          </a:xfrm>
          <a:prstGeom prst="rect">
            <a:avLst/>
          </a:prstGeom>
        </p:spPr>
      </p:pic>
      <p:pic>
        <p:nvPicPr>
          <p:cNvPr id="5" name="图片 4" descr="22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128760" y="-4445"/>
            <a:ext cx="3062605" cy="86804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DU1MTJhMTJjNzZlYzk0YmE2N2JhNjIxNWJjNDlhMjk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463</Words>
  <Application>Microsoft Macintosh PowerPoint</Application>
  <PresentationFormat>Widescreen</PresentationFormat>
  <Paragraphs>128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微软雅黑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Cassie Liu</cp:lastModifiedBy>
  <cp:revision>4</cp:revision>
  <dcterms:created xsi:type="dcterms:W3CDTF">2023-12-05T02:47:00Z</dcterms:created>
  <dcterms:modified xsi:type="dcterms:W3CDTF">2023-12-05T03:28:19Z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2023-12-05T18:46:40Z</vt:filetime>
  </property>
  <property fmtid="{D5CDD505-2E9C-101B-9397-08002B2CF9AE}" pid="4" name="ICV">
    <vt:lpwstr>558412B51CC647B796F00F633FE8B042_12</vt:lpwstr>
  </property>
  <property fmtid="{D5CDD505-2E9C-101B-9397-08002B2CF9AE}" pid="5" name="KSOProductBuildVer">
    <vt:lpwstr>2052-12.1.0.15990</vt:lpwstr>
  </property>
</Properties>
</file>